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58" r:id="rId3"/>
    <p:sldId id="259" r:id="rId4"/>
    <p:sldId id="260" r:id="rId5"/>
    <p:sldId id="261" r:id="rId6"/>
    <p:sldId id="263" r:id="rId7"/>
    <p:sldId id="266" r:id="rId8"/>
    <p:sldId id="292" r:id="rId9"/>
    <p:sldId id="283" r:id="rId10"/>
    <p:sldId id="284" r:id="rId11"/>
    <p:sldId id="285" r:id="rId12"/>
    <p:sldId id="267" r:id="rId13"/>
    <p:sldId id="268" r:id="rId14"/>
    <p:sldId id="269" r:id="rId15"/>
    <p:sldId id="282" r:id="rId16"/>
    <p:sldId id="281" r:id="rId17"/>
    <p:sldId id="277" r:id="rId18"/>
    <p:sldId id="265" r:id="rId19"/>
    <p:sldId id="293" r:id="rId20"/>
    <p:sldId id="272" r:id="rId21"/>
    <p:sldId id="286" r:id="rId22"/>
    <p:sldId id="294" r:id="rId23"/>
    <p:sldId id="274" r:id="rId24"/>
    <p:sldId id="271" r:id="rId25"/>
    <p:sldId id="290" r:id="rId26"/>
    <p:sldId id="273" r:id="rId27"/>
    <p:sldId id="291" r:id="rId28"/>
    <p:sldId id="295" r:id="rId29"/>
    <p:sldId id="296" r:id="rId30"/>
    <p:sldId id="276" r:id="rId31"/>
    <p:sldId id="278" r:id="rId32"/>
    <p:sldId id="297" r:id="rId33"/>
    <p:sldId id="262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udong" id="{9E35EB70-8A38-4278-84AD-69D8F1DEA091}">
          <p14:sldIdLst>
            <p14:sldId id="258"/>
            <p14:sldId id="259"/>
            <p14:sldId id="260"/>
            <p14:sldId id="261"/>
            <p14:sldId id="263"/>
            <p14:sldId id="266"/>
            <p14:sldId id="292"/>
            <p14:sldId id="283"/>
            <p14:sldId id="284"/>
            <p14:sldId id="285"/>
            <p14:sldId id="267"/>
            <p14:sldId id="268"/>
            <p14:sldId id="269"/>
            <p14:sldId id="282"/>
            <p14:sldId id="281"/>
            <p14:sldId id="277"/>
          </p14:sldIdLst>
        </p14:section>
        <p14:section name="Yu Bo" id="{6C38B95B-7327-42C9-AEDE-8F1D6D6D7083}">
          <p14:sldIdLst>
            <p14:sldId id="265"/>
            <p14:sldId id="293"/>
            <p14:sldId id="272"/>
            <p14:sldId id="286"/>
            <p14:sldId id="294"/>
            <p14:sldId id="274"/>
            <p14:sldId id="271"/>
            <p14:sldId id="290"/>
            <p14:sldId id="273"/>
            <p14:sldId id="291"/>
            <p14:sldId id="295"/>
            <p14:sldId id="296"/>
            <p14:sldId id="276"/>
            <p14:sldId id="278"/>
            <p14:sldId id="297"/>
            <p14:sldId id="26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9422" autoAdjust="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4-04-06T14:53:33.776" idx="2">
    <p:pos x="3245" y="1853"/>
    <p:text>i realise we may need to change this to conical flasks at semis or something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CB676-B476-4DF7-8899-890363B6276B}" type="doc">
      <dgm:prSet loTypeId="urn:microsoft.com/office/officeart/2005/8/layout/vList5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SG"/>
        </a:p>
      </dgm:t>
    </dgm:pt>
    <dgm:pt modelId="{86431BEF-4216-4A24-950E-0C57CEE9E946}">
      <dgm:prSet phldrT="[Text]"/>
      <dgm:spPr/>
      <dgm:t>
        <a:bodyPr/>
        <a:lstStyle/>
        <a:p>
          <a:r>
            <a:rPr lang="en-SG" dirty="0" smtClean="0"/>
            <a:t>Physical adsorption</a:t>
          </a:r>
          <a:endParaRPr lang="en-SG" dirty="0"/>
        </a:p>
      </dgm:t>
    </dgm:pt>
    <dgm:pt modelId="{D2CC9C91-B776-4041-84E9-F1457F8F296E}" type="parTrans" cxnId="{E9922708-A248-45B4-AB4E-AB360B081D49}">
      <dgm:prSet/>
      <dgm:spPr/>
      <dgm:t>
        <a:bodyPr/>
        <a:lstStyle/>
        <a:p>
          <a:endParaRPr lang="en-SG"/>
        </a:p>
      </dgm:t>
    </dgm:pt>
    <dgm:pt modelId="{F7D7E015-B0BD-4BEF-8B8A-4A38C8C0D360}" type="sibTrans" cxnId="{E9922708-A248-45B4-AB4E-AB360B081D49}">
      <dgm:prSet/>
      <dgm:spPr/>
      <dgm:t>
        <a:bodyPr/>
        <a:lstStyle/>
        <a:p>
          <a:endParaRPr lang="en-SG"/>
        </a:p>
      </dgm:t>
    </dgm:pt>
    <dgm:pt modelId="{2DB61049-DFEB-4EC5-9CFF-FAA625CEF75F}">
      <dgm:prSet phldrT="[Text]"/>
      <dgm:spPr/>
      <dgm:t>
        <a:bodyPr/>
        <a:lstStyle/>
        <a:p>
          <a:r>
            <a:rPr lang="en-SG" sz="1800" dirty="0" smtClean="0"/>
            <a:t>The process where the heavy metals are adsorbed into algae</a:t>
          </a:r>
          <a:endParaRPr lang="en-SG" sz="1800" dirty="0"/>
        </a:p>
      </dgm:t>
    </dgm:pt>
    <dgm:pt modelId="{BB5B62E9-D225-4AA1-9FE0-CFD57E9C5AF2}" type="parTrans" cxnId="{8C24895F-9C90-4BC0-9308-713F4BA57410}">
      <dgm:prSet/>
      <dgm:spPr/>
      <dgm:t>
        <a:bodyPr/>
        <a:lstStyle/>
        <a:p>
          <a:endParaRPr lang="en-SG"/>
        </a:p>
      </dgm:t>
    </dgm:pt>
    <dgm:pt modelId="{0AC27A94-FEEA-4388-A85F-08A98E2B9417}" type="sibTrans" cxnId="{8C24895F-9C90-4BC0-9308-713F4BA57410}">
      <dgm:prSet/>
      <dgm:spPr/>
      <dgm:t>
        <a:bodyPr/>
        <a:lstStyle/>
        <a:p>
          <a:endParaRPr lang="en-SG"/>
        </a:p>
      </dgm:t>
    </dgm:pt>
    <dgm:pt modelId="{B2E8A922-70F2-4FF1-B2E8-2297C49AE5DA}">
      <dgm:prSet phldrT="[Text]" custT="1"/>
      <dgm:spPr/>
      <dgm:t>
        <a:bodyPr/>
        <a:lstStyle/>
        <a:p>
          <a:r>
            <a:rPr lang="en-SG" sz="1800" dirty="0" smtClean="0"/>
            <a:t>Cell wall of green algae contains </a:t>
          </a:r>
          <a:r>
            <a:rPr lang="en-SG" sz="1800" dirty="0" err="1" smtClean="0"/>
            <a:t>heteropolysaccharides</a:t>
          </a:r>
          <a:r>
            <a:rPr lang="en-SG" sz="1800" dirty="0" smtClean="0"/>
            <a:t>, which offer carboxyl and sulfate groups for sequestration of heavy metal ions </a:t>
          </a:r>
          <a:r>
            <a:rPr lang="en-SG" sz="1200" dirty="0" smtClean="0">
              <a:latin typeface="Roboto" pitchFamily="2" charset="0"/>
              <a:ea typeface="Roboto" pitchFamily="2" charset="0"/>
            </a:rPr>
            <a:t>(Kumar &amp; </a:t>
          </a:r>
          <a:r>
            <a:rPr lang="en-SG" sz="1200" dirty="0" err="1" smtClean="0">
              <a:latin typeface="Roboto" pitchFamily="2" charset="0"/>
              <a:ea typeface="Roboto" pitchFamily="2" charset="0"/>
            </a:rPr>
            <a:t>Oommen</a:t>
          </a:r>
          <a:r>
            <a:rPr lang="en-SG" sz="1200" dirty="0" smtClean="0">
              <a:latin typeface="Roboto" pitchFamily="2" charset="0"/>
              <a:ea typeface="Roboto" pitchFamily="2" charset="0"/>
            </a:rPr>
            <a:t>, 2010)</a:t>
          </a:r>
          <a:endParaRPr lang="en-SG" sz="1200" dirty="0">
            <a:latin typeface="Roboto" pitchFamily="2" charset="0"/>
            <a:ea typeface="Roboto" pitchFamily="2" charset="0"/>
          </a:endParaRPr>
        </a:p>
      </dgm:t>
    </dgm:pt>
    <dgm:pt modelId="{8C84AD9D-C24E-46E8-B427-2A63E5E24EE4}" type="parTrans" cxnId="{CE67F68C-9317-46B7-95CC-98328EA3EA65}">
      <dgm:prSet/>
      <dgm:spPr/>
      <dgm:t>
        <a:bodyPr/>
        <a:lstStyle/>
        <a:p>
          <a:endParaRPr lang="en-SG"/>
        </a:p>
      </dgm:t>
    </dgm:pt>
    <dgm:pt modelId="{071FED45-D37F-4856-8BF5-62D03C7CD591}" type="sibTrans" cxnId="{CE67F68C-9317-46B7-95CC-98328EA3EA65}">
      <dgm:prSet/>
      <dgm:spPr/>
      <dgm:t>
        <a:bodyPr/>
        <a:lstStyle/>
        <a:p>
          <a:endParaRPr lang="en-SG"/>
        </a:p>
      </dgm:t>
    </dgm:pt>
    <dgm:pt modelId="{AB0B90A8-4B89-4F61-821A-6C6E6720AB85}">
      <dgm:prSet phldrT="[Text]"/>
      <dgm:spPr/>
      <dgm:t>
        <a:bodyPr/>
        <a:lstStyle/>
        <a:p>
          <a:r>
            <a:rPr lang="en-SG" dirty="0" smtClean="0"/>
            <a:t>Metabolism</a:t>
          </a:r>
          <a:endParaRPr lang="en-SG" dirty="0"/>
        </a:p>
      </dgm:t>
    </dgm:pt>
    <dgm:pt modelId="{7C3BBCD8-019F-4E34-B762-F1CB20E2D81A}" type="parTrans" cxnId="{FA013FCD-A61E-46C0-A9A6-ECAFE38A6D9F}">
      <dgm:prSet/>
      <dgm:spPr/>
      <dgm:t>
        <a:bodyPr/>
        <a:lstStyle/>
        <a:p>
          <a:endParaRPr lang="en-SG"/>
        </a:p>
      </dgm:t>
    </dgm:pt>
    <dgm:pt modelId="{26A98DCB-E7B0-42B6-B3D8-074F863B5FFB}" type="sibTrans" cxnId="{FA013FCD-A61E-46C0-A9A6-ECAFE38A6D9F}">
      <dgm:prSet/>
      <dgm:spPr/>
      <dgm:t>
        <a:bodyPr/>
        <a:lstStyle/>
        <a:p>
          <a:endParaRPr lang="en-SG"/>
        </a:p>
      </dgm:t>
    </dgm:pt>
    <dgm:pt modelId="{D520DA83-AA8C-409C-8385-52850CF2D298}">
      <dgm:prSet phldrT="[Text]" custT="1"/>
      <dgm:spPr/>
      <dgm:t>
        <a:bodyPr/>
        <a:lstStyle/>
        <a:p>
          <a:r>
            <a:rPr lang="en-SG" sz="2000" i="1" dirty="0" err="1" smtClean="0"/>
            <a:t>Mayaca</a:t>
          </a:r>
          <a:r>
            <a:rPr lang="en-SG" sz="2000" i="1" dirty="0" smtClean="0"/>
            <a:t> </a:t>
          </a:r>
          <a:r>
            <a:rPr lang="en-SG" sz="2000" i="1" dirty="0" err="1" smtClean="0"/>
            <a:t>fluviatilis</a:t>
          </a:r>
          <a:r>
            <a:rPr lang="en-SG" sz="2000" i="1" dirty="0" smtClean="0"/>
            <a:t> </a:t>
          </a:r>
          <a:r>
            <a:rPr lang="en-SG" sz="2000" dirty="0" smtClean="0"/>
            <a:t>Algae takes in heavy metal ions and metabolises it</a:t>
          </a:r>
          <a:endParaRPr lang="en-SG" sz="2000" dirty="0"/>
        </a:p>
      </dgm:t>
    </dgm:pt>
    <dgm:pt modelId="{CD275893-D967-42D8-8ADB-EF25B02F110F}" type="parTrans" cxnId="{466B86CE-B7B3-44C7-A1A9-9694E70FB062}">
      <dgm:prSet/>
      <dgm:spPr/>
      <dgm:t>
        <a:bodyPr/>
        <a:lstStyle/>
        <a:p>
          <a:endParaRPr lang="en-SG"/>
        </a:p>
      </dgm:t>
    </dgm:pt>
    <dgm:pt modelId="{2ACC9742-469F-47C1-BF26-3DFAAEDB928E}" type="sibTrans" cxnId="{466B86CE-B7B3-44C7-A1A9-9694E70FB062}">
      <dgm:prSet/>
      <dgm:spPr/>
      <dgm:t>
        <a:bodyPr/>
        <a:lstStyle/>
        <a:p>
          <a:endParaRPr lang="en-SG"/>
        </a:p>
      </dgm:t>
    </dgm:pt>
    <dgm:pt modelId="{2972BFCD-CB0E-40E0-BB58-E66896064861}">
      <dgm:prSet phldrT="[Text]" custT="1"/>
      <dgm:spPr/>
      <dgm:t>
        <a:bodyPr/>
        <a:lstStyle/>
        <a:p>
          <a:r>
            <a:rPr lang="en-SG" sz="2000" dirty="0" smtClean="0"/>
            <a:t>Heavy metals such as Cu are essential micronutrients for algal metabolism </a:t>
          </a:r>
          <a:r>
            <a:rPr lang="sv-SE" sz="1200" dirty="0" smtClean="0">
              <a:latin typeface="Roboto" pitchFamily="2" charset="0"/>
              <a:ea typeface="Roboto" pitchFamily="2" charset="0"/>
            </a:rPr>
            <a:t>(Bunghez, Ion, Dumitriu, &amp; Fierascu, 2010)</a:t>
          </a:r>
          <a:endParaRPr lang="en-SG" sz="1200" dirty="0">
            <a:latin typeface="Roboto" pitchFamily="2" charset="0"/>
            <a:ea typeface="Roboto" pitchFamily="2" charset="0"/>
          </a:endParaRPr>
        </a:p>
      </dgm:t>
    </dgm:pt>
    <dgm:pt modelId="{0B8A03BA-F6B4-489B-9D5E-1B9B32E6C80F}" type="parTrans" cxnId="{9340EA0E-0503-4DCA-B844-7112A13BB27B}">
      <dgm:prSet/>
      <dgm:spPr/>
      <dgm:t>
        <a:bodyPr/>
        <a:lstStyle/>
        <a:p>
          <a:endParaRPr lang="en-SG"/>
        </a:p>
      </dgm:t>
    </dgm:pt>
    <dgm:pt modelId="{D7846D56-CABC-444D-AF59-E45D42E30525}" type="sibTrans" cxnId="{9340EA0E-0503-4DCA-B844-7112A13BB27B}">
      <dgm:prSet/>
      <dgm:spPr/>
      <dgm:t>
        <a:bodyPr/>
        <a:lstStyle/>
        <a:p>
          <a:endParaRPr lang="en-SG"/>
        </a:p>
      </dgm:t>
    </dgm:pt>
    <dgm:pt modelId="{5A5CCB17-9920-474B-8032-2A79E0A65AF7}" type="pres">
      <dgm:prSet presAssocID="{1D3CB676-B476-4DF7-8899-890363B627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0F68FD50-CB22-4CCB-BC36-53C789372F67}" type="pres">
      <dgm:prSet presAssocID="{86431BEF-4216-4A24-950E-0C57CEE9E946}" presName="linNode" presStyleCnt="0"/>
      <dgm:spPr/>
    </dgm:pt>
    <dgm:pt modelId="{059CCA09-7A75-438D-84FA-CE1D52CADDBE}" type="pres">
      <dgm:prSet presAssocID="{86431BEF-4216-4A24-950E-0C57CEE9E946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3C602C18-52A6-4B37-B58F-C493455AAB27}" type="pres">
      <dgm:prSet presAssocID="{86431BEF-4216-4A24-950E-0C57CEE9E946}" presName="descendantText" presStyleLbl="alignAccFollowNode1" presStyleIdx="0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E891498-A2A1-4E9E-B259-EB05254A2413}" type="pres">
      <dgm:prSet presAssocID="{F7D7E015-B0BD-4BEF-8B8A-4A38C8C0D360}" presName="sp" presStyleCnt="0"/>
      <dgm:spPr/>
    </dgm:pt>
    <dgm:pt modelId="{B8F23657-8BD1-45BB-9AF3-8385F6841CD8}" type="pres">
      <dgm:prSet presAssocID="{AB0B90A8-4B89-4F61-821A-6C6E6720AB85}" presName="linNode" presStyleCnt="0"/>
      <dgm:spPr/>
    </dgm:pt>
    <dgm:pt modelId="{84588AF9-EBBB-4489-9B7A-D5161D7ECC92}" type="pres">
      <dgm:prSet presAssocID="{AB0B90A8-4B89-4F61-821A-6C6E6720AB8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930FB4E-3D9D-4973-B541-2C7DE9D49DA6}" type="pres">
      <dgm:prSet presAssocID="{AB0B90A8-4B89-4F61-821A-6C6E6720AB8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9340EA0E-0503-4DCA-B844-7112A13BB27B}" srcId="{AB0B90A8-4B89-4F61-821A-6C6E6720AB85}" destId="{2972BFCD-CB0E-40E0-BB58-E66896064861}" srcOrd="1" destOrd="0" parTransId="{0B8A03BA-F6B4-489B-9D5E-1B9B32E6C80F}" sibTransId="{D7846D56-CABC-444D-AF59-E45D42E30525}"/>
    <dgm:cxn modelId="{CE67F68C-9317-46B7-95CC-98328EA3EA65}" srcId="{86431BEF-4216-4A24-950E-0C57CEE9E946}" destId="{B2E8A922-70F2-4FF1-B2E8-2297C49AE5DA}" srcOrd="1" destOrd="0" parTransId="{8C84AD9D-C24E-46E8-B427-2A63E5E24EE4}" sibTransId="{071FED45-D37F-4856-8BF5-62D03C7CD591}"/>
    <dgm:cxn modelId="{231F40C9-2D05-4380-8792-41E3A1490281}" type="presOf" srcId="{2DB61049-DFEB-4EC5-9CFF-FAA625CEF75F}" destId="{3C602C18-52A6-4B37-B58F-C493455AAB27}" srcOrd="0" destOrd="0" presId="urn:microsoft.com/office/officeart/2005/8/layout/vList5"/>
    <dgm:cxn modelId="{8C24895F-9C90-4BC0-9308-713F4BA57410}" srcId="{86431BEF-4216-4A24-950E-0C57CEE9E946}" destId="{2DB61049-DFEB-4EC5-9CFF-FAA625CEF75F}" srcOrd="0" destOrd="0" parTransId="{BB5B62E9-D225-4AA1-9FE0-CFD57E9C5AF2}" sibTransId="{0AC27A94-FEEA-4388-A85F-08A98E2B9417}"/>
    <dgm:cxn modelId="{8B9F5D21-9639-4D47-B261-794AE16153C3}" type="presOf" srcId="{AB0B90A8-4B89-4F61-821A-6C6E6720AB85}" destId="{84588AF9-EBBB-4489-9B7A-D5161D7ECC92}" srcOrd="0" destOrd="0" presId="urn:microsoft.com/office/officeart/2005/8/layout/vList5"/>
    <dgm:cxn modelId="{FA013FCD-A61E-46C0-A9A6-ECAFE38A6D9F}" srcId="{1D3CB676-B476-4DF7-8899-890363B6276B}" destId="{AB0B90A8-4B89-4F61-821A-6C6E6720AB85}" srcOrd="1" destOrd="0" parTransId="{7C3BBCD8-019F-4E34-B762-F1CB20E2D81A}" sibTransId="{26A98DCB-E7B0-42B6-B3D8-074F863B5FFB}"/>
    <dgm:cxn modelId="{6CF905F1-44AB-4536-B00E-D9243336B64F}" type="presOf" srcId="{86431BEF-4216-4A24-950E-0C57CEE9E946}" destId="{059CCA09-7A75-438D-84FA-CE1D52CADDBE}" srcOrd="0" destOrd="0" presId="urn:microsoft.com/office/officeart/2005/8/layout/vList5"/>
    <dgm:cxn modelId="{6ACC2279-0FCB-475F-8032-B6B575DCDEC2}" type="presOf" srcId="{D520DA83-AA8C-409C-8385-52850CF2D298}" destId="{1930FB4E-3D9D-4973-B541-2C7DE9D49DA6}" srcOrd="0" destOrd="0" presId="urn:microsoft.com/office/officeart/2005/8/layout/vList5"/>
    <dgm:cxn modelId="{466B86CE-B7B3-44C7-A1A9-9694E70FB062}" srcId="{AB0B90A8-4B89-4F61-821A-6C6E6720AB85}" destId="{D520DA83-AA8C-409C-8385-52850CF2D298}" srcOrd="0" destOrd="0" parTransId="{CD275893-D967-42D8-8ADB-EF25B02F110F}" sibTransId="{2ACC9742-469F-47C1-BF26-3DFAAEDB928E}"/>
    <dgm:cxn modelId="{E9922708-A248-45B4-AB4E-AB360B081D49}" srcId="{1D3CB676-B476-4DF7-8899-890363B6276B}" destId="{86431BEF-4216-4A24-950E-0C57CEE9E946}" srcOrd="0" destOrd="0" parTransId="{D2CC9C91-B776-4041-84E9-F1457F8F296E}" sibTransId="{F7D7E015-B0BD-4BEF-8B8A-4A38C8C0D360}"/>
    <dgm:cxn modelId="{096A0069-B66E-4B14-93ED-72E5BC6EBC22}" type="presOf" srcId="{2972BFCD-CB0E-40E0-BB58-E66896064861}" destId="{1930FB4E-3D9D-4973-B541-2C7DE9D49DA6}" srcOrd="0" destOrd="1" presId="urn:microsoft.com/office/officeart/2005/8/layout/vList5"/>
    <dgm:cxn modelId="{D7F98471-BB43-4DAF-ADD2-9C7765A6953C}" type="presOf" srcId="{B2E8A922-70F2-4FF1-B2E8-2297C49AE5DA}" destId="{3C602C18-52A6-4B37-B58F-C493455AAB27}" srcOrd="0" destOrd="1" presId="urn:microsoft.com/office/officeart/2005/8/layout/vList5"/>
    <dgm:cxn modelId="{095AFCA6-0880-47DF-8EC5-C9715DB9B5A3}" type="presOf" srcId="{1D3CB676-B476-4DF7-8899-890363B6276B}" destId="{5A5CCB17-9920-474B-8032-2A79E0A65AF7}" srcOrd="0" destOrd="0" presId="urn:microsoft.com/office/officeart/2005/8/layout/vList5"/>
    <dgm:cxn modelId="{F3E3BBED-2C8A-4815-BE1C-0B1919663966}" type="presParOf" srcId="{5A5CCB17-9920-474B-8032-2A79E0A65AF7}" destId="{0F68FD50-CB22-4CCB-BC36-53C789372F67}" srcOrd="0" destOrd="0" presId="urn:microsoft.com/office/officeart/2005/8/layout/vList5"/>
    <dgm:cxn modelId="{01905755-E53F-47FE-B92E-54CC2629BF66}" type="presParOf" srcId="{0F68FD50-CB22-4CCB-BC36-53C789372F67}" destId="{059CCA09-7A75-438D-84FA-CE1D52CADDBE}" srcOrd="0" destOrd="0" presId="urn:microsoft.com/office/officeart/2005/8/layout/vList5"/>
    <dgm:cxn modelId="{21CCF258-3667-46D3-B880-1ED5D0EEC2F9}" type="presParOf" srcId="{0F68FD50-CB22-4CCB-BC36-53C789372F67}" destId="{3C602C18-52A6-4B37-B58F-C493455AAB27}" srcOrd="1" destOrd="0" presId="urn:microsoft.com/office/officeart/2005/8/layout/vList5"/>
    <dgm:cxn modelId="{98B8C1CE-EB56-4948-B4DE-E3E96819E12C}" type="presParOf" srcId="{5A5CCB17-9920-474B-8032-2A79E0A65AF7}" destId="{CE891498-A2A1-4E9E-B259-EB05254A2413}" srcOrd="1" destOrd="0" presId="urn:microsoft.com/office/officeart/2005/8/layout/vList5"/>
    <dgm:cxn modelId="{754AEA1D-C7BC-453D-BA6D-741C3F5DD5B1}" type="presParOf" srcId="{5A5CCB17-9920-474B-8032-2A79E0A65AF7}" destId="{B8F23657-8BD1-45BB-9AF3-8385F6841CD8}" srcOrd="2" destOrd="0" presId="urn:microsoft.com/office/officeart/2005/8/layout/vList5"/>
    <dgm:cxn modelId="{329ACF9C-EF65-48C9-B561-769A79069337}" type="presParOf" srcId="{B8F23657-8BD1-45BB-9AF3-8385F6841CD8}" destId="{84588AF9-EBBB-4489-9B7A-D5161D7ECC92}" srcOrd="0" destOrd="0" presId="urn:microsoft.com/office/officeart/2005/8/layout/vList5"/>
    <dgm:cxn modelId="{3DA76BD4-8B03-4BE8-9A88-347884B9938D}" type="presParOf" srcId="{B8F23657-8BD1-45BB-9AF3-8385F6841CD8}" destId="{1930FB4E-3D9D-4973-B541-2C7DE9D49D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3346F-DB4D-4CF2-A9C2-3F70FA853221}" type="doc">
      <dgm:prSet loTypeId="urn:microsoft.com/office/officeart/2005/8/layout/pyramid2" loCatId="list" qsTypeId="urn:microsoft.com/office/officeart/2005/8/quickstyle/simple1" qsCatId="simple" csTypeId="urn:microsoft.com/office/officeart/2005/8/colors/colorful1#2" csCatId="colorful" phldr="1"/>
      <dgm:spPr/>
    </dgm:pt>
    <dgm:pt modelId="{5CCB58BF-F016-4EEF-847F-121B08CE080A}">
      <dgm:prSet phldrT="[Text]" custT="1"/>
      <dgm:spPr/>
      <dgm:t>
        <a:bodyPr/>
        <a:lstStyle/>
        <a:p>
          <a:r>
            <a:rPr lang="en-SG" sz="2000" dirty="0" smtClean="0"/>
            <a:t>Acceptable human threshold: 1.3 ppm </a:t>
          </a:r>
          <a:br>
            <a:rPr lang="en-SG" sz="2000" dirty="0" smtClean="0"/>
          </a:br>
          <a:r>
            <a:rPr lang="en-SG" sz="1400" dirty="0" smtClean="0"/>
            <a:t>(US EPA, </a:t>
          </a:r>
          <a:r>
            <a:rPr lang="en-SG" sz="1400" dirty="0" err="1" smtClean="0"/>
            <a:t>n.d.</a:t>
          </a:r>
          <a:r>
            <a:rPr lang="en-SG" sz="1400" dirty="0" smtClean="0"/>
            <a:t>)</a:t>
          </a:r>
          <a:endParaRPr lang="en-SG" sz="1400" dirty="0"/>
        </a:p>
      </dgm:t>
    </dgm:pt>
    <dgm:pt modelId="{DEBEA50A-8DDF-41FC-92CE-D153D1EF7299}" type="parTrans" cxnId="{80A91918-729F-4B18-8FBE-1C8DDF69A38E}">
      <dgm:prSet/>
      <dgm:spPr/>
      <dgm:t>
        <a:bodyPr/>
        <a:lstStyle/>
        <a:p>
          <a:endParaRPr lang="en-SG"/>
        </a:p>
      </dgm:t>
    </dgm:pt>
    <dgm:pt modelId="{833B6277-A3B5-48A6-99F6-8A211755AE62}" type="sibTrans" cxnId="{80A91918-729F-4B18-8FBE-1C8DDF69A38E}">
      <dgm:prSet/>
      <dgm:spPr/>
      <dgm:t>
        <a:bodyPr/>
        <a:lstStyle/>
        <a:p>
          <a:endParaRPr lang="en-SG"/>
        </a:p>
      </dgm:t>
    </dgm:pt>
    <dgm:pt modelId="{F711426B-5765-4708-8932-1DA304AD7195}">
      <dgm:prSet phldrT="[Text]" custT="1"/>
      <dgm:spPr/>
      <dgm:t>
        <a:bodyPr/>
        <a:lstStyle/>
        <a:p>
          <a:r>
            <a:rPr lang="en-SG" sz="1800" dirty="0" smtClean="0"/>
            <a:t>Ocean: 0.00025 ppm in water and up to 100 ppm in sediments </a:t>
          </a:r>
          <a:r>
            <a:rPr lang="en-SG" sz="1400" dirty="0" smtClean="0"/>
            <a:t/>
          </a:r>
          <a:br>
            <a:rPr lang="en-SG" sz="1400" dirty="0" smtClean="0"/>
          </a:br>
          <a:r>
            <a:rPr lang="en-SG" sz="1400" dirty="0" smtClean="0"/>
            <a:t>(Neal Blossom, </a:t>
          </a:r>
          <a:r>
            <a:rPr lang="en-SG" sz="1400" dirty="0" err="1" smtClean="0"/>
            <a:t>n.d.</a:t>
          </a:r>
          <a:r>
            <a:rPr lang="en-SG" sz="1400" dirty="0" smtClean="0"/>
            <a:t>)</a:t>
          </a:r>
          <a:endParaRPr lang="en-SG" sz="1400" dirty="0"/>
        </a:p>
      </dgm:t>
    </dgm:pt>
    <dgm:pt modelId="{B7792502-494F-4324-B903-E80807329824}" type="parTrans" cxnId="{0200B751-FDDA-478B-A726-AC4BB725113B}">
      <dgm:prSet/>
      <dgm:spPr/>
      <dgm:t>
        <a:bodyPr/>
        <a:lstStyle/>
        <a:p>
          <a:endParaRPr lang="en-SG"/>
        </a:p>
      </dgm:t>
    </dgm:pt>
    <dgm:pt modelId="{06A6A8B3-CBEA-4298-BBCD-B9DD0455BE45}" type="sibTrans" cxnId="{0200B751-FDDA-478B-A726-AC4BB725113B}">
      <dgm:prSet/>
      <dgm:spPr/>
      <dgm:t>
        <a:bodyPr/>
        <a:lstStyle/>
        <a:p>
          <a:endParaRPr lang="en-SG"/>
        </a:p>
      </dgm:t>
    </dgm:pt>
    <dgm:pt modelId="{640197F2-CC14-4D51-89E9-7B9A163C88DD}" type="pres">
      <dgm:prSet presAssocID="{80C3346F-DB4D-4CF2-A9C2-3F70FA853221}" presName="compositeShape" presStyleCnt="0">
        <dgm:presLayoutVars>
          <dgm:dir/>
          <dgm:resizeHandles/>
        </dgm:presLayoutVars>
      </dgm:prSet>
      <dgm:spPr/>
    </dgm:pt>
    <dgm:pt modelId="{B74F868A-DD2F-4BF8-BBF2-7407D2278359}" type="pres">
      <dgm:prSet presAssocID="{80C3346F-DB4D-4CF2-A9C2-3F70FA853221}" presName="pyramid" presStyleLbl="node1" presStyleIdx="0" presStyleCnt="1" custLinFactNeighborX="-70464" custLinFactNeighborY="5381"/>
      <dgm:spPr/>
    </dgm:pt>
    <dgm:pt modelId="{667D3C4D-DC85-4E73-90AE-987458D14D19}" type="pres">
      <dgm:prSet presAssocID="{80C3346F-DB4D-4CF2-A9C2-3F70FA853221}" presName="theList" presStyleCnt="0"/>
      <dgm:spPr/>
    </dgm:pt>
    <dgm:pt modelId="{CA3D6C64-91D8-46B4-94D2-5F993EF10571}" type="pres">
      <dgm:prSet presAssocID="{5CCB58BF-F016-4EEF-847F-121B08CE080A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2613E76-C064-4356-8BAE-C447165699B2}" type="pres">
      <dgm:prSet presAssocID="{5CCB58BF-F016-4EEF-847F-121B08CE080A}" presName="aSpace" presStyleCnt="0"/>
      <dgm:spPr/>
    </dgm:pt>
    <dgm:pt modelId="{E0ABE5D1-2162-4D6B-B395-9361AA5AF0AC}" type="pres">
      <dgm:prSet presAssocID="{F711426B-5765-4708-8932-1DA304AD7195}" presName="aNode" presStyleLbl="fgAcc1" presStyleIdx="1" presStyleCnt="2" custScaleY="138027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B7E953D-F679-46A4-BEBE-86389DE0B742}" type="pres">
      <dgm:prSet presAssocID="{F711426B-5765-4708-8932-1DA304AD7195}" presName="aSpace" presStyleCnt="0"/>
      <dgm:spPr/>
    </dgm:pt>
  </dgm:ptLst>
  <dgm:cxnLst>
    <dgm:cxn modelId="{2F7C8D80-D952-4495-B2CF-00A7DE91696F}" type="presOf" srcId="{F711426B-5765-4708-8932-1DA304AD7195}" destId="{E0ABE5D1-2162-4D6B-B395-9361AA5AF0AC}" srcOrd="0" destOrd="0" presId="urn:microsoft.com/office/officeart/2005/8/layout/pyramid2"/>
    <dgm:cxn modelId="{80A91918-729F-4B18-8FBE-1C8DDF69A38E}" srcId="{80C3346F-DB4D-4CF2-A9C2-3F70FA853221}" destId="{5CCB58BF-F016-4EEF-847F-121B08CE080A}" srcOrd="0" destOrd="0" parTransId="{DEBEA50A-8DDF-41FC-92CE-D153D1EF7299}" sibTransId="{833B6277-A3B5-48A6-99F6-8A211755AE62}"/>
    <dgm:cxn modelId="{77165DBD-C40E-4702-BE33-A1ECDDA13DD4}" type="presOf" srcId="{5CCB58BF-F016-4EEF-847F-121B08CE080A}" destId="{CA3D6C64-91D8-46B4-94D2-5F993EF10571}" srcOrd="0" destOrd="0" presId="urn:microsoft.com/office/officeart/2005/8/layout/pyramid2"/>
    <dgm:cxn modelId="{0200B751-FDDA-478B-A726-AC4BB725113B}" srcId="{80C3346F-DB4D-4CF2-A9C2-3F70FA853221}" destId="{F711426B-5765-4708-8932-1DA304AD7195}" srcOrd="1" destOrd="0" parTransId="{B7792502-494F-4324-B903-E80807329824}" sibTransId="{06A6A8B3-CBEA-4298-BBCD-B9DD0455BE45}"/>
    <dgm:cxn modelId="{FA47ACB1-C21E-4A18-B8CB-DFBD1DCC354C}" type="presOf" srcId="{80C3346F-DB4D-4CF2-A9C2-3F70FA853221}" destId="{640197F2-CC14-4D51-89E9-7B9A163C88DD}" srcOrd="0" destOrd="0" presId="urn:microsoft.com/office/officeart/2005/8/layout/pyramid2"/>
    <dgm:cxn modelId="{32A3585D-2D9F-4353-A5C8-014DACA0D854}" type="presParOf" srcId="{640197F2-CC14-4D51-89E9-7B9A163C88DD}" destId="{B74F868A-DD2F-4BF8-BBF2-7407D2278359}" srcOrd="0" destOrd="0" presId="urn:microsoft.com/office/officeart/2005/8/layout/pyramid2"/>
    <dgm:cxn modelId="{55C95DAA-777B-4B09-97E9-10FD4402DA50}" type="presParOf" srcId="{640197F2-CC14-4D51-89E9-7B9A163C88DD}" destId="{667D3C4D-DC85-4E73-90AE-987458D14D19}" srcOrd="1" destOrd="0" presId="urn:microsoft.com/office/officeart/2005/8/layout/pyramid2"/>
    <dgm:cxn modelId="{F68338EF-DAA0-4FDF-BD06-2353BB5CE8B9}" type="presParOf" srcId="{667D3C4D-DC85-4E73-90AE-987458D14D19}" destId="{CA3D6C64-91D8-46B4-94D2-5F993EF10571}" srcOrd="0" destOrd="0" presId="urn:microsoft.com/office/officeart/2005/8/layout/pyramid2"/>
    <dgm:cxn modelId="{5DF21628-3313-47F6-8BCE-8E6ECAC543F1}" type="presParOf" srcId="{667D3C4D-DC85-4E73-90AE-987458D14D19}" destId="{12613E76-C064-4356-8BAE-C447165699B2}" srcOrd="1" destOrd="0" presId="urn:microsoft.com/office/officeart/2005/8/layout/pyramid2"/>
    <dgm:cxn modelId="{1CB10F10-7F8A-457A-9E9C-5C0AB2BC2C4F}" type="presParOf" srcId="{667D3C4D-DC85-4E73-90AE-987458D14D19}" destId="{E0ABE5D1-2162-4D6B-B395-9361AA5AF0AC}" srcOrd="2" destOrd="0" presId="urn:microsoft.com/office/officeart/2005/8/layout/pyramid2"/>
    <dgm:cxn modelId="{93FF46F7-91D4-449C-BC57-55F49BC05F5B}" type="presParOf" srcId="{667D3C4D-DC85-4E73-90AE-987458D14D19}" destId="{0B7E953D-F679-46A4-BEBE-86389DE0B742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2184FF-CAED-4741-8241-198289AE4F03}" type="doc">
      <dgm:prSet loTypeId="urn:microsoft.com/office/officeart/2005/8/layout/chevron2" loCatId="process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SG"/>
        </a:p>
      </dgm:t>
    </dgm:pt>
    <dgm:pt modelId="{015DBD1C-4FB9-40B0-8CC5-E0F57CBBF9EC}">
      <dgm:prSet phldrT="[Text]"/>
      <dgm:spPr/>
      <dgm:t>
        <a:bodyPr/>
        <a:lstStyle/>
        <a:p>
          <a:endParaRPr lang="en-SG" dirty="0"/>
        </a:p>
      </dgm:t>
    </dgm:pt>
    <dgm:pt modelId="{17C02BAE-322C-4C12-9491-81BEF9A0C016}" type="parTrans" cxnId="{5769AB9F-D837-4674-A73D-AB4C2703E1CF}">
      <dgm:prSet/>
      <dgm:spPr/>
      <dgm:t>
        <a:bodyPr/>
        <a:lstStyle/>
        <a:p>
          <a:endParaRPr lang="en-SG"/>
        </a:p>
      </dgm:t>
    </dgm:pt>
    <dgm:pt modelId="{703138B5-4426-4AA3-B0F4-794F34564A40}" type="sibTrans" cxnId="{5769AB9F-D837-4674-A73D-AB4C2703E1CF}">
      <dgm:prSet/>
      <dgm:spPr/>
      <dgm:t>
        <a:bodyPr/>
        <a:lstStyle/>
        <a:p>
          <a:endParaRPr lang="en-SG"/>
        </a:p>
      </dgm:t>
    </dgm:pt>
    <dgm:pt modelId="{7D453580-DB18-4F32-A6D0-EA28F00682FF}">
      <dgm:prSet phldrT="[Text]"/>
      <dgm:spPr/>
      <dgm:t>
        <a:bodyPr/>
        <a:lstStyle/>
        <a:p>
          <a:pPr algn="l"/>
          <a:r>
            <a:rPr lang="en-SG" dirty="0" smtClean="0"/>
            <a:t>Using Live algae</a:t>
          </a:r>
          <a:endParaRPr lang="en-SG" dirty="0"/>
        </a:p>
      </dgm:t>
    </dgm:pt>
    <dgm:pt modelId="{AD8BE08C-7D4A-4279-85A4-0C08A34F1F9A}" type="parTrans" cxnId="{4CCEEB1A-CCCA-4D3D-AFE6-137E98480B49}">
      <dgm:prSet/>
      <dgm:spPr/>
      <dgm:t>
        <a:bodyPr/>
        <a:lstStyle/>
        <a:p>
          <a:endParaRPr lang="en-SG"/>
        </a:p>
      </dgm:t>
    </dgm:pt>
    <dgm:pt modelId="{3080134C-7D9F-47EB-8708-95D28978CAFF}" type="sibTrans" cxnId="{4CCEEB1A-CCCA-4D3D-AFE6-137E98480B49}">
      <dgm:prSet/>
      <dgm:spPr/>
      <dgm:t>
        <a:bodyPr/>
        <a:lstStyle/>
        <a:p>
          <a:endParaRPr lang="en-SG"/>
        </a:p>
      </dgm:t>
    </dgm:pt>
    <dgm:pt modelId="{B573E6F0-69AC-42AE-AB85-15A9061F535F}">
      <dgm:prSet phldrT="[Text]"/>
      <dgm:spPr/>
      <dgm:t>
        <a:bodyPr/>
        <a:lstStyle/>
        <a:p>
          <a:endParaRPr lang="en-SG" dirty="0"/>
        </a:p>
      </dgm:t>
    </dgm:pt>
    <dgm:pt modelId="{B724EBCB-24EA-4856-91B2-EADAD72765CC}" type="parTrans" cxnId="{3A02D2E2-2FA2-4BD9-B63C-23E8FC17FA01}">
      <dgm:prSet/>
      <dgm:spPr/>
      <dgm:t>
        <a:bodyPr/>
        <a:lstStyle/>
        <a:p>
          <a:endParaRPr lang="en-SG"/>
        </a:p>
      </dgm:t>
    </dgm:pt>
    <dgm:pt modelId="{E0796A67-6484-46ED-8F75-D964D83E2C60}" type="sibTrans" cxnId="{3A02D2E2-2FA2-4BD9-B63C-23E8FC17FA01}">
      <dgm:prSet/>
      <dgm:spPr/>
      <dgm:t>
        <a:bodyPr/>
        <a:lstStyle/>
        <a:p>
          <a:endParaRPr lang="en-SG"/>
        </a:p>
      </dgm:t>
    </dgm:pt>
    <dgm:pt modelId="{FB4FC06E-CC22-49AE-B965-C37323558D95}">
      <dgm:prSet phldrT="[Text]"/>
      <dgm:spPr/>
      <dgm:t>
        <a:bodyPr/>
        <a:lstStyle/>
        <a:p>
          <a:r>
            <a:rPr lang="en-SG" dirty="0" smtClean="0"/>
            <a:t>Using Dead &amp; Harvested algae</a:t>
          </a:r>
          <a:endParaRPr lang="en-SG" dirty="0"/>
        </a:p>
      </dgm:t>
    </dgm:pt>
    <dgm:pt modelId="{0915310D-8F13-4DEC-848C-502E49DA7597}" type="parTrans" cxnId="{B5055733-C62E-4A4A-A8B9-1878A45CD4AF}">
      <dgm:prSet/>
      <dgm:spPr/>
      <dgm:t>
        <a:bodyPr/>
        <a:lstStyle/>
        <a:p>
          <a:endParaRPr lang="en-SG"/>
        </a:p>
      </dgm:t>
    </dgm:pt>
    <dgm:pt modelId="{F2DEFE25-A9BD-429A-AD64-79592BFFD5D4}" type="sibTrans" cxnId="{B5055733-C62E-4A4A-A8B9-1878A45CD4AF}">
      <dgm:prSet/>
      <dgm:spPr/>
      <dgm:t>
        <a:bodyPr/>
        <a:lstStyle/>
        <a:p>
          <a:endParaRPr lang="en-SG"/>
        </a:p>
      </dgm:t>
    </dgm:pt>
    <dgm:pt modelId="{19DC8803-29B1-4694-94AE-16C70C39644A}" type="pres">
      <dgm:prSet presAssocID="{8E2184FF-CAED-4741-8241-198289AE4F0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C2DE8735-15DD-4391-BD5E-ACF5796AE303}" type="pres">
      <dgm:prSet presAssocID="{015DBD1C-4FB9-40B0-8CC5-E0F57CBBF9EC}" presName="composite" presStyleCnt="0"/>
      <dgm:spPr/>
    </dgm:pt>
    <dgm:pt modelId="{902FF57A-C9B7-45D1-AD55-C1B1132DA626}" type="pres">
      <dgm:prSet presAssocID="{015DBD1C-4FB9-40B0-8CC5-E0F57CBBF9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2D253E54-55AE-4282-90D4-B45CA7F48007}" type="pres">
      <dgm:prSet presAssocID="{015DBD1C-4FB9-40B0-8CC5-E0F57CBBF9EC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F875FCDE-EB6A-460F-9552-CB40B37E9219}" type="pres">
      <dgm:prSet presAssocID="{703138B5-4426-4AA3-B0F4-794F34564A40}" presName="sp" presStyleCnt="0"/>
      <dgm:spPr/>
    </dgm:pt>
    <dgm:pt modelId="{513876D6-8E84-4817-A8C6-3AF1C86F9305}" type="pres">
      <dgm:prSet presAssocID="{B573E6F0-69AC-42AE-AB85-15A9061F535F}" presName="composite" presStyleCnt="0"/>
      <dgm:spPr/>
    </dgm:pt>
    <dgm:pt modelId="{7B80AF95-C0B3-489C-A1D9-3262253D45AB}" type="pres">
      <dgm:prSet presAssocID="{B573E6F0-69AC-42AE-AB85-15A9061F535F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58B2D7C-6E1B-4128-93A6-42E202D8831B}" type="pres">
      <dgm:prSet presAssocID="{B573E6F0-69AC-42AE-AB85-15A9061F535F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7F48DACB-6FA6-4A9E-B49D-00A093A26DD0}" type="presOf" srcId="{FB4FC06E-CC22-49AE-B965-C37323558D95}" destId="{958B2D7C-6E1B-4128-93A6-42E202D8831B}" srcOrd="0" destOrd="0" presId="urn:microsoft.com/office/officeart/2005/8/layout/chevron2"/>
    <dgm:cxn modelId="{3A02D2E2-2FA2-4BD9-B63C-23E8FC17FA01}" srcId="{8E2184FF-CAED-4741-8241-198289AE4F03}" destId="{B573E6F0-69AC-42AE-AB85-15A9061F535F}" srcOrd="1" destOrd="0" parTransId="{B724EBCB-24EA-4856-91B2-EADAD72765CC}" sibTransId="{E0796A67-6484-46ED-8F75-D964D83E2C60}"/>
    <dgm:cxn modelId="{6310992F-B0D9-4270-99EC-A6CD48CC7DB6}" type="presOf" srcId="{B573E6F0-69AC-42AE-AB85-15A9061F535F}" destId="{7B80AF95-C0B3-489C-A1D9-3262253D45AB}" srcOrd="0" destOrd="0" presId="urn:microsoft.com/office/officeart/2005/8/layout/chevron2"/>
    <dgm:cxn modelId="{4CCEEB1A-CCCA-4D3D-AFE6-137E98480B49}" srcId="{015DBD1C-4FB9-40B0-8CC5-E0F57CBBF9EC}" destId="{7D453580-DB18-4F32-A6D0-EA28F00682FF}" srcOrd="0" destOrd="0" parTransId="{AD8BE08C-7D4A-4279-85A4-0C08A34F1F9A}" sibTransId="{3080134C-7D9F-47EB-8708-95D28978CAFF}"/>
    <dgm:cxn modelId="{5769AB9F-D837-4674-A73D-AB4C2703E1CF}" srcId="{8E2184FF-CAED-4741-8241-198289AE4F03}" destId="{015DBD1C-4FB9-40B0-8CC5-E0F57CBBF9EC}" srcOrd="0" destOrd="0" parTransId="{17C02BAE-322C-4C12-9491-81BEF9A0C016}" sibTransId="{703138B5-4426-4AA3-B0F4-794F34564A40}"/>
    <dgm:cxn modelId="{42BA5CBE-27F0-408C-A888-17B31C9E5CC2}" type="presOf" srcId="{7D453580-DB18-4F32-A6D0-EA28F00682FF}" destId="{2D253E54-55AE-4282-90D4-B45CA7F48007}" srcOrd="0" destOrd="0" presId="urn:microsoft.com/office/officeart/2005/8/layout/chevron2"/>
    <dgm:cxn modelId="{60DDA665-E623-491D-8D8B-0645DBCB52DA}" type="presOf" srcId="{015DBD1C-4FB9-40B0-8CC5-E0F57CBBF9EC}" destId="{902FF57A-C9B7-45D1-AD55-C1B1132DA626}" srcOrd="0" destOrd="0" presId="urn:microsoft.com/office/officeart/2005/8/layout/chevron2"/>
    <dgm:cxn modelId="{F7871DAB-3187-4980-9C66-D20E8F7D0713}" type="presOf" srcId="{8E2184FF-CAED-4741-8241-198289AE4F03}" destId="{19DC8803-29B1-4694-94AE-16C70C39644A}" srcOrd="0" destOrd="0" presId="urn:microsoft.com/office/officeart/2005/8/layout/chevron2"/>
    <dgm:cxn modelId="{B5055733-C62E-4A4A-A8B9-1878A45CD4AF}" srcId="{B573E6F0-69AC-42AE-AB85-15A9061F535F}" destId="{FB4FC06E-CC22-49AE-B965-C37323558D95}" srcOrd="0" destOrd="0" parTransId="{0915310D-8F13-4DEC-848C-502E49DA7597}" sibTransId="{F2DEFE25-A9BD-429A-AD64-79592BFFD5D4}"/>
    <dgm:cxn modelId="{D77B5A79-08F1-460F-815E-19B5C2F74BC8}" type="presParOf" srcId="{19DC8803-29B1-4694-94AE-16C70C39644A}" destId="{C2DE8735-15DD-4391-BD5E-ACF5796AE303}" srcOrd="0" destOrd="0" presId="urn:microsoft.com/office/officeart/2005/8/layout/chevron2"/>
    <dgm:cxn modelId="{A1443DC4-87FB-49DE-A08B-7E761E5C1EEF}" type="presParOf" srcId="{C2DE8735-15DD-4391-BD5E-ACF5796AE303}" destId="{902FF57A-C9B7-45D1-AD55-C1B1132DA626}" srcOrd="0" destOrd="0" presId="urn:microsoft.com/office/officeart/2005/8/layout/chevron2"/>
    <dgm:cxn modelId="{DFED80D6-9E3E-4F80-88FF-B02E5BD3BA96}" type="presParOf" srcId="{C2DE8735-15DD-4391-BD5E-ACF5796AE303}" destId="{2D253E54-55AE-4282-90D4-B45CA7F48007}" srcOrd="1" destOrd="0" presId="urn:microsoft.com/office/officeart/2005/8/layout/chevron2"/>
    <dgm:cxn modelId="{7F4F64A6-3D2B-441D-80F4-7E2C5A14B9B7}" type="presParOf" srcId="{19DC8803-29B1-4694-94AE-16C70C39644A}" destId="{F875FCDE-EB6A-460F-9552-CB40B37E9219}" srcOrd="1" destOrd="0" presId="urn:microsoft.com/office/officeart/2005/8/layout/chevron2"/>
    <dgm:cxn modelId="{18E5A114-0836-483F-865A-36B702160F6D}" type="presParOf" srcId="{19DC8803-29B1-4694-94AE-16C70C39644A}" destId="{513876D6-8E84-4817-A8C6-3AF1C86F9305}" srcOrd="2" destOrd="0" presId="urn:microsoft.com/office/officeart/2005/8/layout/chevron2"/>
    <dgm:cxn modelId="{3A6ED949-5823-4F74-BF6D-96B6D8BEE3EF}" type="presParOf" srcId="{513876D6-8E84-4817-A8C6-3AF1C86F9305}" destId="{7B80AF95-C0B3-489C-A1D9-3262253D45AB}" srcOrd="0" destOrd="0" presId="urn:microsoft.com/office/officeart/2005/8/layout/chevron2"/>
    <dgm:cxn modelId="{82045EDC-40FC-4EAE-B885-4622D10A497F}" type="presParOf" srcId="{513876D6-8E84-4817-A8C6-3AF1C86F9305}" destId="{958B2D7C-6E1B-4128-93A6-42E202D8831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3CF096-2F8F-4C4A-863D-A9DAA63D0790}" type="doc">
      <dgm:prSet loTypeId="urn:microsoft.com/office/officeart/2005/8/layout/process1" loCatId="process" qsTypeId="urn:microsoft.com/office/officeart/2005/8/quickstyle/simple1" qsCatId="simple" csTypeId="urn:microsoft.com/office/officeart/2005/8/colors/colorful1#3" csCatId="colorful" phldr="1"/>
      <dgm:spPr/>
    </dgm:pt>
    <dgm:pt modelId="{CE4DB238-6C92-452E-91E3-7EF88622BE73}">
      <dgm:prSet phldrT="[Text]"/>
      <dgm:spPr/>
      <dgm:t>
        <a:bodyPr/>
        <a:lstStyle/>
        <a:p>
          <a:r>
            <a:rPr lang="en-SG" dirty="0" smtClean="0"/>
            <a:t>Control: </a:t>
          </a:r>
          <a:br>
            <a:rPr lang="en-SG" dirty="0" smtClean="0"/>
          </a:br>
          <a:r>
            <a:rPr lang="en-SG" dirty="0" smtClean="0"/>
            <a:t>Instant Ocean</a:t>
          </a:r>
          <a:endParaRPr lang="en-SG" dirty="0"/>
        </a:p>
      </dgm:t>
    </dgm:pt>
    <dgm:pt modelId="{48106ED3-4EC0-4FE1-875B-D88997E9017B}" type="parTrans" cxnId="{8FF6CDE0-DE65-4399-844E-5C26A8F11B4B}">
      <dgm:prSet/>
      <dgm:spPr/>
      <dgm:t>
        <a:bodyPr/>
        <a:lstStyle/>
        <a:p>
          <a:endParaRPr lang="en-SG"/>
        </a:p>
      </dgm:t>
    </dgm:pt>
    <dgm:pt modelId="{70761A4B-22D9-4588-A08C-FC3091821E02}" type="sibTrans" cxnId="{8FF6CDE0-DE65-4399-844E-5C26A8F11B4B}">
      <dgm:prSet/>
      <dgm:spPr/>
      <dgm:t>
        <a:bodyPr/>
        <a:lstStyle/>
        <a:p>
          <a:endParaRPr lang="en-SG"/>
        </a:p>
      </dgm:t>
    </dgm:pt>
    <dgm:pt modelId="{77E7B68D-C630-4578-9606-86EC2D8C94AF}">
      <dgm:prSet phldrT="[Text]"/>
      <dgm:spPr/>
      <dgm:t>
        <a:bodyPr/>
        <a:lstStyle/>
        <a:p>
          <a:r>
            <a:rPr lang="en-SG" dirty="0" smtClean="0"/>
            <a:t>Maximum: </a:t>
          </a:r>
          <a:br>
            <a:rPr lang="en-SG" dirty="0" smtClean="0"/>
          </a:br>
          <a:r>
            <a:rPr lang="en-SG" dirty="0" smtClean="0"/>
            <a:t>25 ppm</a:t>
          </a:r>
          <a:endParaRPr lang="en-SG" dirty="0"/>
        </a:p>
      </dgm:t>
    </dgm:pt>
    <dgm:pt modelId="{F07D4161-7080-4207-9AD9-2DFDC2004B0C}" type="parTrans" cxnId="{1DC656CE-9178-40F2-A206-0C0A61C0CF13}">
      <dgm:prSet/>
      <dgm:spPr/>
      <dgm:t>
        <a:bodyPr/>
        <a:lstStyle/>
        <a:p>
          <a:endParaRPr lang="en-SG"/>
        </a:p>
      </dgm:t>
    </dgm:pt>
    <dgm:pt modelId="{85B5B0CC-7883-4247-AA2C-80CE5D8899A9}" type="sibTrans" cxnId="{1DC656CE-9178-40F2-A206-0C0A61C0CF13}">
      <dgm:prSet/>
      <dgm:spPr/>
      <dgm:t>
        <a:bodyPr/>
        <a:lstStyle/>
        <a:p>
          <a:endParaRPr lang="en-SG"/>
        </a:p>
      </dgm:t>
    </dgm:pt>
    <dgm:pt modelId="{39F3A12F-BF31-42C0-AF42-F98222F0E4A8}">
      <dgm:prSet phldrT="[Text]"/>
      <dgm:spPr/>
      <dgm:t>
        <a:bodyPr/>
        <a:lstStyle/>
        <a:p>
          <a:r>
            <a:rPr lang="en-SG" dirty="0" smtClean="0"/>
            <a:t>Human Threshold:</a:t>
          </a:r>
          <a:br>
            <a:rPr lang="en-SG" dirty="0" smtClean="0"/>
          </a:br>
          <a:r>
            <a:rPr lang="en-SG" dirty="0" smtClean="0"/>
            <a:t>1.3 ppm</a:t>
          </a:r>
          <a:endParaRPr lang="en-SG" dirty="0"/>
        </a:p>
      </dgm:t>
    </dgm:pt>
    <dgm:pt modelId="{5A582481-D06A-4AB8-9C63-17E858ADE3F6}" type="parTrans" cxnId="{5B197FA4-8C58-49AA-AA08-C9637CF5B620}">
      <dgm:prSet/>
      <dgm:spPr/>
      <dgm:t>
        <a:bodyPr/>
        <a:lstStyle/>
        <a:p>
          <a:endParaRPr lang="en-SG"/>
        </a:p>
      </dgm:t>
    </dgm:pt>
    <dgm:pt modelId="{0E689032-729A-4211-9E0F-38469AE53F0C}" type="sibTrans" cxnId="{5B197FA4-8C58-49AA-AA08-C9637CF5B620}">
      <dgm:prSet/>
      <dgm:spPr/>
      <dgm:t>
        <a:bodyPr/>
        <a:lstStyle/>
        <a:p>
          <a:endParaRPr lang="en-SG"/>
        </a:p>
      </dgm:t>
    </dgm:pt>
    <dgm:pt modelId="{4A84E92A-38DB-4A68-ADDC-94BBAE3734BD}" type="pres">
      <dgm:prSet presAssocID="{963CF096-2F8F-4C4A-863D-A9DAA63D0790}" presName="Name0" presStyleCnt="0">
        <dgm:presLayoutVars>
          <dgm:dir/>
          <dgm:resizeHandles val="exact"/>
        </dgm:presLayoutVars>
      </dgm:prSet>
      <dgm:spPr/>
    </dgm:pt>
    <dgm:pt modelId="{BE5A7F3A-7499-4F0F-9EEE-CE0A1A9D4DA4}" type="pres">
      <dgm:prSet presAssocID="{CE4DB238-6C92-452E-91E3-7EF88622BE7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BB6C87-295F-48A1-8633-ECEE7B3E78F9}" type="pres">
      <dgm:prSet presAssocID="{70761A4B-22D9-4588-A08C-FC3091821E02}" presName="sibTrans" presStyleLbl="sibTrans2D1" presStyleIdx="0" presStyleCnt="2"/>
      <dgm:spPr/>
      <dgm:t>
        <a:bodyPr/>
        <a:lstStyle/>
        <a:p>
          <a:endParaRPr lang="en-SG"/>
        </a:p>
      </dgm:t>
    </dgm:pt>
    <dgm:pt modelId="{089994CB-E68C-42D9-B67C-4CD76AF99FCB}" type="pres">
      <dgm:prSet presAssocID="{70761A4B-22D9-4588-A08C-FC3091821E02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DA31966B-66D6-4984-93FF-E6F4BB22CAFB}" type="pres">
      <dgm:prSet presAssocID="{39F3A12F-BF31-42C0-AF42-F98222F0E4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37F36B-867D-4BD4-8B1B-9B2CA03A465E}" type="pres">
      <dgm:prSet presAssocID="{0E689032-729A-4211-9E0F-38469AE53F0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81E8DF53-AF06-4972-9D07-80860222F921}" type="pres">
      <dgm:prSet presAssocID="{0E689032-729A-4211-9E0F-38469AE53F0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736CF7D1-4E39-491B-8E04-40785B55E0D6}" type="pres">
      <dgm:prSet presAssocID="{77E7B68D-C630-4578-9606-86EC2D8C94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7919A88B-6C87-408E-8BC0-8FFB50BDC61C}" type="presOf" srcId="{39F3A12F-BF31-42C0-AF42-F98222F0E4A8}" destId="{DA31966B-66D6-4984-93FF-E6F4BB22CAFB}" srcOrd="0" destOrd="0" presId="urn:microsoft.com/office/officeart/2005/8/layout/process1"/>
    <dgm:cxn modelId="{3194AB43-8324-40D2-83F6-B1177C997C4B}" type="presOf" srcId="{0E689032-729A-4211-9E0F-38469AE53F0C}" destId="{81E8DF53-AF06-4972-9D07-80860222F921}" srcOrd="1" destOrd="0" presId="urn:microsoft.com/office/officeart/2005/8/layout/process1"/>
    <dgm:cxn modelId="{5B197FA4-8C58-49AA-AA08-C9637CF5B620}" srcId="{963CF096-2F8F-4C4A-863D-A9DAA63D0790}" destId="{39F3A12F-BF31-42C0-AF42-F98222F0E4A8}" srcOrd="1" destOrd="0" parTransId="{5A582481-D06A-4AB8-9C63-17E858ADE3F6}" sibTransId="{0E689032-729A-4211-9E0F-38469AE53F0C}"/>
    <dgm:cxn modelId="{5721382D-7537-416A-968C-C6E05B332BC7}" type="presOf" srcId="{963CF096-2F8F-4C4A-863D-A9DAA63D0790}" destId="{4A84E92A-38DB-4A68-ADDC-94BBAE3734BD}" srcOrd="0" destOrd="0" presId="urn:microsoft.com/office/officeart/2005/8/layout/process1"/>
    <dgm:cxn modelId="{1CDCDA40-2723-4159-A2D8-632A9BB75A7F}" type="presOf" srcId="{70761A4B-22D9-4588-A08C-FC3091821E02}" destId="{02BB6C87-295F-48A1-8633-ECEE7B3E78F9}" srcOrd="0" destOrd="0" presId="urn:microsoft.com/office/officeart/2005/8/layout/process1"/>
    <dgm:cxn modelId="{45D8F929-E78C-4EDE-888D-A66B3A115B98}" type="presOf" srcId="{CE4DB238-6C92-452E-91E3-7EF88622BE73}" destId="{BE5A7F3A-7499-4F0F-9EEE-CE0A1A9D4DA4}" srcOrd="0" destOrd="0" presId="urn:microsoft.com/office/officeart/2005/8/layout/process1"/>
    <dgm:cxn modelId="{A4BB3914-D732-49DD-8AE5-A7CD85E84ABB}" type="presOf" srcId="{77E7B68D-C630-4578-9606-86EC2D8C94AF}" destId="{736CF7D1-4E39-491B-8E04-40785B55E0D6}" srcOrd="0" destOrd="0" presId="urn:microsoft.com/office/officeart/2005/8/layout/process1"/>
    <dgm:cxn modelId="{1DC656CE-9178-40F2-A206-0C0A61C0CF13}" srcId="{963CF096-2F8F-4C4A-863D-A9DAA63D0790}" destId="{77E7B68D-C630-4578-9606-86EC2D8C94AF}" srcOrd="2" destOrd="0" parTransId="{F07D4161-7080-4207-9AD9-2DFDC2004B0C}" sibTransId="{85B5B0CC-7883-4247-AA2C-80CE5D8899A9}"/>
    <dgm:cxn modelId="{EDDB9DA7-C1BB-4CBD-B4A9-53C9306BCB52}" type="presOf" srcId="{0E689032-729A-4211-9E0F-38469AE53F0C}" destId="{8137F36B-867D-4BD4-8B1B-9B2CA03A465E}" srcOrd="0" destOrd="0" presId="urn:microsoft.com/office/officeart/2005/8/layout/process1"/>
    <dgm:cxn modelId="{8FF6CDE0-DE65-4399-844E-5C26A8F11B4B}" srcId="{963CF096-2F8F-4C4A-863D-A9DAA63D0790}" destId="{CE4DB238-6C92-452E-91E3-7EF88622BE73}" srcOrd="0" destOrd="0" parTransId="{48106ED3-4EC0-4FE1-875B-D88997E9017B}" sibTransId="{70761A4B-22D9-4588-A08C-FC3091821E02}"/>
    <dgm:cxn modelId="{E8E85872-B80F-40F9-B262-E7FAC9C16354}" type="presOf" srcId="{70761A4B-22D9-4588-A08C-FC3091821E02}" destId="{089994CB-E68C-42D9-B67C-4CD76AF99FCB}" srcOrd="1" destOrd="0" presId="urn:microsoft.com/office/officeart/2005/8/layout/process1"/>
    <dgm:cxn modelId="{E55056B1-6FFF-4500-98B1-E51ADCA46FDA}" type="presParOf" srcId="{4A84E92A-38DB-4A68-ADDC-94BBAE3734BD}" destId="{BE5A7F3A-7499-4F0F-9EEE-CE0A1A9D4DA4}" srcOrd="0" destOrd="0" presId="urn:microsoft.com/office/officeart/2005/8/layout/process1"/>
    <dgm:cxn modelId="{9D5A0A13-D848-4820-8A0D-C7056FFB8D1F}" type="presParOf" srcId="{4A84E92A-38DB-4A68-ADDC-94BBAE3734BD}" destId="{02BB6C87-295F-48A1-8633-ECEE7B3E78F9}" srcOrd="1" destOrd="0" presId="urn:microsoft.com/office/officeart/2005/8/layout/process1"/>
    <dgm:cxn modelId="{BC7E7975-79AC-44AD-88F7-1045AE6B713D}" type="presParOf" srcId="{02BB6C87-295F-48A1-8633-ECEE7B3E78F9}" destId="{089994CB-E68C-42D9-B67C-4CD76AF99FCB}" srcOrd="0" destOrd="0" presId="urn:microsoft.com/office/officeart/2005/8/layout/process1"/>
    <dgm:cxn modelId="{2AE62D18-A75B-4D52-8859-51F1786EAB1C}" type="presParOf" srcId="{4A84E92A-38DB-4A68-ADDC-94BBAE3734BD}" destId="{DA31966B-66D6-4984-93FF-E6F4BB22CAFB}" srcOrd="2" destOrd="0" presId="urn:microsoft.com/office/officeart/2005/8/layout/process1"/>
    <dgm:cxn modelId="{C9EF1C6F-8012-4E8C-AD69-93039A50A424}" type="presParOf" srcId="{4A84E92A-38DB-4A68-ADDC-94BBAE3734BD}" destId="{8137F36B-867D-4BD4-8B1B-9B2CA03A465E}" srcOrd="3" destOrd="0" presId="urn:microsoft.com/office/officeart/2005/8/layout/process1"/>
    <dgm:cxn modelId="{051747B6-A9DC-42EE-9256-D18ED010618E}" type="presParOf" srcId="{8137F36B-867D-4BD4-8B1B-9B2CA03A465E}" destId="{81E8DF53-AF06-4972-9D07-80860222F921}" srcOrd="0" destOrd="0" presId="urn:microsoft.com/office/officeart/2005/8/layout/process1"/>
    <dgm:cxn modelId="{DFC39C43-F0BE-401C-9AA3-17B1B2098CEC}" type="presParOf" srcId="{4A84E92A-38DB-4A68-ADDC-94BBAE3734BD}" destId="{736CF7D1-4E39-491B-8E04-40785B55E0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3CF096-2F8F-4C4A-863D-A9DAA63D0790}" type="doc">
      <dgm:prSet loTypeId="urn:microsoft.com/office/officeart/2005/8/layout/process1" loCatId="process" qsTypeId="urn:microsoft.com/office/officeart/2005/8/quickstyle/simple1" qsCatId="simple" csTypeId="urn:microsoft.com/office/officeart/2005/8/colors/colorful1#4" csCatId="colorful" phldr="1"/>
      <dgm:spPr/>
    </dgm:pt>
    <dgm:pt modelId="{CE4DB238-6C92-452E-91E3-7EF88622BE73}">
      <dgm:prSet phldrT="[Text]"/>
      <dgm:spPr/>
      <dgm:t>
        <a:bodyPr/>
        <a:lstStyle/>
        <a:p>
          <a:r>
            <a:rPr lang="en-SG" dirty="0" smtClean="0"/>
            <a:t>Control: </a:t>
          </a:r>
          <a:br>
            <a:rPr lang="en-SG" dirty="0" smtClean="0"/>
          </a:br>
          <a:r>
            <a:rPr lang="en-SG" dirty="0" smtClean="0"/>
            <a:t>Instant Ocean</a:t>
          </a:r>
          <a:endParaRPr lang="en-SG" dirty="0"/>
        </a:p>
      </dgm:t>
    </dgm:pt>
    <dgm:pt modelId="{48106ED3-4EC0-4FE1-875B-D88997E9017B}" type="parTrans" cxnId="{8FF6CDE0-DE65-4399-844E-5C26A8F11B4B}">
      <dgm:prSet/>
      <dgm:spPr/>
      <dgm:t>
        <a:bodyPr/>
        <a:lstStyle/>
        <a:p>
          <a:endParaRPr lang="en-SG"/>
        </a:p>
      </dgm:t>
    </dgm:pt>
    <dgm:pt modelId="{70761A4B-22D9-4588-A08C-FC3091821E02}" type="sibTrans" cxnId="{8FF6CDE0-DE65-4399-844E-5C26A8F11B4B}">
      <dgm:prSet/>
      <dgm:spPr/>
      <dgm:t>
        <a:bodyPr/>
        <a:lstStyle/>
        <a:p>
          <a:endParaRPr lang="en-SG"/>
        </a:p>
      </dgm:t>
    </dgm:pt>
    <dgm:pt modelId="{77E7B68D-C630-4578-9606-86EC2D8C94AF}">
      <dgm:prSet phldrT="[Text]"/>
      <dgm:spPr/>
      <dgm:t>
        <a:bodyPr/>
        <a:lstStyle/>
        <a:p>
          <a:r>
            <a:rPr lang="en-SG" dirty="0" smtClean="0"/>
            <a:t>Maximum: </a:t>
          </a:r>
          <a:br>
            <a:rPr lang="en-SG" dirty="0" smtClean="0"/>
          </a:br>
          <a:r>
            <a:rPr lang="en-SG" dirty="0" smtClean="0"/>
            <a:t>960 ppm</a:t>
          </a:r>
          <a:endParaRPr lang="en-SG" dirty="0"/>
        </a:p>
      </dgm:t>
    </dgm:pt>
    <dgm:pt modelId="{F07D4161-7080-4207-9AD9-2DFDC2004B0C}" type="parTrans" cxnId="{1DC656CE-9178-40F2-A206-0C0A61C0CF13}">
      <dgm:prSet/>
      <dgm:spPr/>
      <dgm:t>
        <a:bodyPr/>
        <a:lstStyle/>
        <a:p>
          <a:endParaRPr lang="en-SG"/>
        </a:p>
      </dgm:t>
    </dgm:pt>
    <dgm:pt modelId="{85B5B0CC-7883-4247-AA2C-80CE5D8899A9}" type="sibTrans" cxnId="{1DC656CE-9178-40F2-A206-0C0A61C0CF13}">
      <dgm:prSet/>
      <dgm:spPr/>
      <dgm:t>
        <a:bodyPr/>
        <a:lstStyle/>
        <a:p>
          <a:endParaRPr lang="en-SG"/>
        </a:p>
      </dgm:t>
    </dgm:pt>
    <dgm:pt modelId="{39F3A12F-BF31-42C0-AF42-F98222F0E4A8}">
      <dgm:prSet phldrT="[Text]"/>
      <dgm:spPr/>
      <dgm:t>
        <a:bodyPr/>
        <a:lstStyle/>
        <a:p>
          <a:r>
            <a:rPr lang="en-SG" dirty="0" smtClean="0"/>
            <a:t>Human Threshold:</a:t>
          </a:r>
          <a:br>
            <a:rPr lang="en-SG" dirty="0" smtClean="0"/>
          </a:br>
          <a:r>
            <a:rPr lang="en-SG" dirty="0" smtClean="0"/>
            <a:t>13.74 ppm</a:t>
          </a:r>
          <a:endParaRPr lang="en-SG" dirty="0"/>
        </a:p>
      </dgm:t>
    </dgm:pt>
    <dgm:pt modelId="{5A582481-D06A-4AB8-9C63-17E858ADE3F6}" type="parTrans" cxnId="{5B197FA4-8C58-49AA-AA08-C9637CF5B620}">
      <dgm:prSet/>
      <dgm:spPr/>
      <dgm:t>
        <a:bodyPr/>
        <a:lstStyle/>
        <a:p>
          <a:endParaRPr lang="en-SG"/>
        </a:p>
      </dgm:t>
    </dgm:pt>
    <dgm:pt modelId="{0E689032-729A-4211-9E0F-38469AE53F0C}" type="sibTrans" cxnId="{5B197FA4-8C58-49AA-AA08-C9637CF5B620}">
      <dgm:prSet/>
      <dgm:spPr/>
      <dgm:t>
        <a:bodyPr/>
        <a:lstStyle/>
        <a:p>
          <a:endParaRPr lang="en-SG"/>
        </a:p>
      </dgm:t>
    </dgm:pt>
    <dgm:pt modelId="{4A84E92A-38DB-4A68-ADDC-94BBAE3734BD}" type="pres">
      <dgm:prSet presAssocID="{963CF096-2F8F-4C4A-863D-A9DAA63D0790}" presName="Name0" presStyleCnt="0">
        <dgm:presLayoutVars>
          <dgm:dir/>
          <dgm:resizeHandles val="exact"/>
        </dgm:presLayoutVars>
      </dgm:prSet>
      <dgm:spPr/>
    </dgm:pt>
    <dgm:pt modelId="{BE5A7F3A-7499-4F0F-9EEE-CE0A1A9D4DA4}" type="pres">
      <dgm:prSet presAssocID="{CE4DB238-6C92-452E-91E3-7EF88622BE7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BB6C87-295F-48A1-8633-ECEE7B3E78F9}" type="pres">
      <dgm:prSet presAssocID="{70761A4B-22D9-4588-A08C-FC3091821E02}" presName="sibTrans" presStyleLbl="sibTrans2D1" presStyleIdx="0" presStyleCnt="2"/>
      <dgm:spPr/>
      <dgm:t>
        <a:bodyPr/>
        <a:lstStyle/>
        <a:p>
          <a:endParaRPr lang="en-SG"/>
        </a:p>
      </dgm:t>
    </dgm:pt>
    <dgm:pt modelId="{089994CB-E68C-42D9-B67C-4CD76AF99FCB}" type="pres">
      <dgm:prSet presAssocID="{70761A4B-22D9-4588-A08C-FC3091821E02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DA31966B-66D6-4984-93FF-E6F4BB22CAFB}" type="pres">
      <dgm:prSet presAssocID="{39F3A12F-BF31-42C0-AF42-F98222F0E4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37F36B-867D-4BD4-8B1B-9B2CA03A465E}" type="pres">
      <dgm:prSet presAssocID="{0E689032-729A-4211-9E0F-38469AE53F0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81E8DF53-AF06-4972-9D07-80860222F921}" type="pres">
      <dgm:prSet presAssocID="{0E689032-729A-4211-9E0F-38469AE53F0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736CF7D1-4E39-491B-8E04-40785B55E0D6}" type="pres">
      <dgm:prSet presAssocID="{77E7B68D-C630-4578-9606-86EC2D8C94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5B197FA4-8C58-49AA-AA08-C9637CF5B620}" srcId="{963CF096-2F8F-4C4A-863D-A9DAA63D0790}" destId="{39F3A12F-BF31-42C0-AF42-F98222F0E4A8}" srcOrd="1" destOrd="0" parTransId="{5A582481-D06A-4AB8-9C63-17E858ADE3F6}" sibTransId="{0E689032-729A-4211-9E0F-38469AE53F0C}"/>
    <dgm:cxn modelId="{8FF6CDE0-DE65-4399-844E-5C26A8F11B4B}" srcId="{963CF096-2F8F-4C4A-863D-A9DAA63D0790}" destId="{CE4DB238-6C92-452E-91E3-7EF88622BE73}" srcOrd="0" destOrd="0" parTransId="{48106ED3-4EC0-4FE1-875B-D88997E9017B}" sibTransId="{70761A4B-22D9-4588-A08C-FC3091821E02}"/>
    <dgm:cxn modelId="{9484E670-64E4-4706-9E09-690D3F6ADA91}" type="presOf" srcId="{963CF096-2F8F-4C4A-863D-A9DAA63D0790}" destId="{4A84E92A-38DB-4A68-ADDC-94BBAE3734BD}" srcOrd="0" destOrd="0" presId="urn:microsoft.com/office/officeart/2005/8/layout/process1"/>
    <dgm:cxn modelId="{CFC9760C-58E0-48C0-BDB7-CDCB25A205B9}" type="presOf" srcId="{70761A4B-22D9-4588-A08C-FC3091821E02}" destId="{02BB6C87-295F-48A1-8633-ECEE7B3E78F9}" srcOrd="0" destOrd="0" presId="urn:microsoft.com/office/officeart/2005/8/layout/process1"/>
    <dgm:cxn modelId="{CC63A06B-7737-4A79-9553-4301612F35BE}" type="presOf" srcId="{0E689032-729A-4211-9E0F-38469AE53F0C}" destId="{8137F36B-867D-4BD4-8B1B-9B2CA03A465E}" srcOrd="0" destOrd="0" presId="urn:microsoft.com/office/officeart/2005/8/layout/process1"/>
    <dgm:cxn modelId="{ACC0B5BA-935E-4231-BCB5-B3F810B28D32}" type="presOf" srcId="{CE4DB238-6C92-452E-91E3-7EF88622BE73}" destId="{BE5A7F3A-7499-4F0F-9EEE-CE0A1A9D4DA4}" srcOrd="0" destOrd="0" presId="urn:microsoft.com/office/officeart/2005/8/layout/process1"/>
    <dgm:cxn modelId="{895AC131-77BD-4D8A-BFF1-3A14383B89D6}" type="presOf" srcId="{0E689032-729A-4211-9E0F-38469AE53F0C}" destId="{81E8DF53-AF06-4972-9D07-80860222F921}" srcOrd="1" destOrd="0" presId="urn:microsoft.com/office/officeart/2005/8/layout/process1"/>
    <dgm:cxn modelId="{B991C9A3-2019-4EF5-BCCF-AE9FA24394C3}" type="presOf" srcId="{70761A4B-22D9-4588-A08C-FC3091821E02}" destId="{089994CB-E68C-42D9-B67C-4CD76AF99FCB}" srcOrd="1" destOrd="0" presId="urn:microsoft.com/office/officeart/2005/8/layout/process1"/>
    <dgm:cxn modelId="{972D5B27-29FD-4D80-B7FB-DB6D9E102C00}" type="presOf" srcId="{77E7B68D-C630-4578-9606-86EC2D8C94AF}" destId="{736CF7D1-4E39-491B-8E04-40785B55E0D6}" srcOrd="0" destOrd="0" presId="urn:microsoft.com/office/officeart/2005/8/layout/process1"/>
    <dgm:cxn modelId="{79FF80B9-FC90-4C4C-9C31-891B30B4F137}" type="presOf" srcId="{39F3A12F-BF31-42C0-AF42-F98222F0E4A8}" destId="{DA31966B-66D6-4984-93FF-E6F4BB22CAFB}" srcOrd="0" destOrd="0" presId="urn:microsoft.com/office/officeart/2005/8/layout/process1"/>
    <dgm:cxn modelId="{1DC656CE-9178-40F2-A206-0C0A61C0CF13}" srcId="{963CF096-2F8F-4C4A-863D-A9DAA63D0790}" destId="{77E7B68D-C630-4578-9606-86EC2D8C94AF}" srcOrd="2" destOrd="0" parTransId="{F07D4161-7080-4207-9AD9-2DFDC2004B0C}" sibTransId="{85B5B0CC-7883-4247-AA2C-80CE5D8899A9}"/>
    <dgm:cxn modelId="{9FEBCCF6-51A4-4F30-8889-4EC153A08225}" type="presParOf" srcId="{4A84E92A-38DB-4A68-ADDC-94BBAE3734BD}" destId="{BE5A7F3A-7499-4F0F-9EEE-CE0A1A9D4DA4}" srcOrd="0" destOrd="0" presId="urn:microsoft.com/office/officeart/2005/8/layout/process1"/>
    <dgm:cxn modelId="{68C2C9E2-FA8A-4EFD-B4F7-A06D6933FF86}" type="presParOf" srcId="{4A84E92A-38DB-4A68-ADDC-94BBAE3734BD}" destId="{02BB6C87-295F-48A1-8633-ECEE7B3E78F9}" srcOrd="1" destOrd="0" presId="urn:microsoft.com/office/officeart/2005/8/layout/process1"/>
    <dgm:cxn modelId="{599363F8-1C21-45AB-AAC0-90F0320EC97D}" type="presParOf" srcId="{02BB6C87-295F-48A1-8633-ECEE7B3E78F9}" destId="{089994CB-E68C-42D9-B67C-4CD76AF99FCB}" srcOrd="0" destOrd="0" presId="urn:microsoft.com/office/officeart/2005/8/layout/process1"/>
    <dgm:cxn modelId="{017CA417-B4B3-49B9-8F17-0775C58CDF43}" type="presParOf" srcId="{4A84E92A-38DB-4A68-ADDC-94BBAE3734BD}" destId="{DA31966B-66D6-4984-93FF-E6F4BB22CAFB}" srcOrd="2" destOrd="0" presId="urn:microsoft.com/office/officeart/2005/8/layout/process1"/>
    <dgm:cxn modelId="{949E6A12-2DD1-46F0-9075-663CAC3C1DE2}" type="presParOf" srcId="{4A84E92A-38DB-4A68-ADDC-94BBAE3734BD}" destId="{8137F36B-867D-4BD4-8B1B-9B2CA03A465E}" srcOrd="3" destOrd="0" presId="urn:microsoft.com/office/officeart/2005/8/layout/process1"/>
    <dgm:cxn modelId="{EC67FCE0-7F92-4FB7-96BE-B9B9CE2244CB}" type="presParOf" srcId="{8137F36B-867D-4BD4-8B1B-9B2CA03A465E}" destId="{81E8DF53-AF06-4972-9D07-80860222F921}" srcOrd="0" destOrd="0" presId="urn:microsoft.com/office/officeart/2005/8/layout/process1"/>
    <dgm:cxn modelId="{66C8E857-0611-48A4-809D-639FB9BB561C}" type="presParOf" srcId="{4A84E92A-38DB-4A68-ADDC-94BBAE3734BD}" destId="{736CF7D1-4E39-491B-8E04-40785B55E0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A83B0D-236D-4112-8AEC-310C50DECE57}" type="doc">
      <dgm:prSet loTypeId="urn:microsoft.com/office/officeart/2005/8/layout/lProcess2" loCatId="list" qsTypeId="urn:microsoft.com/office/officeart/2005/8/quickstyle/simple2" qsCatId="simple" csTypeId="urn:microsoft.com/office/officeart/2005/8/colors/colorful1#3" csCatId="colorful" phldr="1"/>
      <dgm:spPr/>
      <dgm:t>
        <a:bodyPr/>
        <a:lstStyle/>
        <a:p>
          <a:endParaRPr lang="en-SG"/>
        </a:p>
      </dgm:t>
    </dgm:pt>
    <dgm:pt modelId="{238E3631-96A6-4C48-9546-118F8F29B61B}">
      <dgm:prSet phldrT="[Text]"/>
      <dgm:spPr/>
      <dgm:t>
        <a:bodyPr/>
        <a:lstStyle/>
        <a:p>
          <a:r>
            <a:rPr lang="en-SG" dirty="0" smtClean="0"/>
            <a:t>Independent variable</a:t>
          </a:r>
          <a:endParaRPr lang="en-SG" dirty="0"/>
        </a:p>
      </dgm:t>
    </dgm:pt>
    <dgm:pt modelId="{B3A4D47D-707C-4058-853F-D9BCDFE96A76}" type="parTrans" cxnId="{41CF90BE-952D-4A9D-8972-1A5B80B8162B}">
      <dgm:prSet/>
      <dgm:spPr/>
      <dgm:t>
        <a:bodyPr/>
        <a:lstStyle/>
        <a:p>
          <a:endParaRPr lang="en-SG"/>
        </a:p>
      </dgm:t>
    </dgm:pt>
    <dgm:pt modelId="{C85F0B04-A39F-4E4F-BAC8-DBF6C64F8CA6}" type="sibTrans" cxnId="{41CF90BE-952D-4A9D-8972-1A5B80B8162B}">
      <dgm:prSet/>
      <dgm:spPr/>
      <dgm:t>
        <a:bodyPr/>
        <a:lstStyle/>
        <a:p>
          <a:endParaRPr lang="en-SG"/>
        </a:p>
      </dgm:t>
    </dgm:pt>
    <dgm:pt modelId="{51B5061F-D13E-4423-80A8-71122DF857F7}">
      <dgm:prSet phldrT="[Text]" custT="1"/>
      <dgm:spPr/>
      <dgm:t>
        <a:bodyPr/>
        <a:lstStyle/>
        <a:p>
          <a:r>
            <a:rPr lang="en-SG" sz="2400" dirty="0" smtClean="0"/>
            <a:t>Initial Concentration of Heavy Metal Ion Solution</a:t>
          </a:r>
          <a:endParaRPr lang="en-SG" sz="2400" dirty="0"/>
        </a:p>
      </dgm:t>
    </dgm:pt>
    <dgm:pt modelId="{86F042B7-95E4-47FA-B14A-D9925D56FB29}" type="parTrans" cxnId="{AAA7A36B-7043-4928-93C2-68AB9DA994BF}">
      <dgm:prSet/>
      <dgm:spPr/>
      <dgm:t>
        <a:bodyPr/>
        <a:lstStyle/>
        <a:p>
          <a:endParaRPr lang="en-SG"/>
        </a:p>
      </dgm:t>
    </dgm:pt>
    <dgm:pt modelId="{A16FDD45-4A28-4A94-8797-2CA727CBA9BF}" type="sibTrans" cxnId="{AAA7A36B-7043-4928-93C2-68AB9DA994BF}">
      <dgm:prSet/>
      <dgm:spPr/>
      <dgm:t>
        <a:bodyPr/>
        <a:lstStyle/>
        <a:p>
          <a:endParaRPr lang="en-SG"/>
        </a:p>
      </dgm:t>
    </dgm:pt>
    <dgm:pt modelId="{0B6D3B1A-8E61-43DA-A472-2B128304C92E}">
      <dgm:prSet phldrT="[Text]"/>
      <dgm:spPr/>
      <dgm:t>
        <a:bodyPr/>
        <a:lstStyle/>
        <a:p>
          <a:r>
            <a:rPr lang="en-SG" dirty="0" smtClean="0"/>
            <a:t>Controlled Variable</a:t>
          </a:r>
          <a:endParaRPr lang="en-SG" dirty="0"/>
        </a:p>
      </dgm:t>
    </dgm:pt>
    <dgm:pt modelId="{C210466A-EDB1-48BB-8B94-E5C91C9AA225}" type="parTrans" cxnId="{9F0841CB-BEEA-4638-9B21-9A813748359F}">
      <dgm:prSet/>
      <dgm:spPr/>
      <dgm:t>
        <a:bodyPr/>
        <a:lstStyle/>
        <a:p>
          <a:endParaRPr lang="en-SG"/>
        </a:p>
      </dgm:t>
    </dgm:pt>
    <dgm:pt modelId="{31D79755-8225-4A63-BB9D-CA355ECD2A55}" type="sibTrans" cxnId="{9F0841CB-BEEA-4638-9B21-9A813748359F}">
      <dgm:prSet/>
      <dgm:spPr/>
      <dgm:t>
        <a:bodyPr/>
        <a:lstStyle/>
        <a:p>
          <a:endParaRPr lang="en-SG"/>
        </a:p>
      </dgm:t>
    </dgm:pt>
    <dgm:pt modelId="{F715D3A7-E601-49E9-9E86-ABFF1061F8CE}">
      <dgm:prSet phldrT="[Text]"/>
      <dgm:spPr/>
      <dgm:t>
        <a:bodyPr/>
        <a:lstStyle/>
        <a:p>
          <a:r>
            <a:rPr lang="en-SG" dirty="0" smtClean="0"/>
            <a:t>Mass of live Algae used</a:t>
          </a:r>
          <a:endParaRPr lang="en-SG" dirty="0"/>
        </a:p>
      </dgm:t>
    </dgm:pt>
    <dgm:pt modelId="{B4B9ADFD-F223-4231-B32C-14E4D8B23D90}" type="parTrans" cxnId="{C228B192-6DEB-412D-8245-00FD519D32C3}">
      <dgm:prSet/>
      <dgm:spPr/>
      <dgm:t>
        <a:bodyPr/>
        <a:lstStyle/>
        <a:p>
          <a:endParaRPr lang="en-SG"/>
        </a:p>
      </dgm:t>
    </dgm:pt>
    <dgm:pt modelId="{5558AF73-FDB1-4C21-A76A-88D04EBE23EB}" type="sibTrans" cxnId="{C228B192-6DEB-412D-8245-00FD519D32C3}">
      <dgm:prSet/>
      <dgm:spPr/>
      <dgm:t>
        <a:bodyPr/>
        <a:lstStyle/>
        <a:p>
          <a:endParaRPr lang="en-SG"/>
        </a:p>
      </dgm:t>
    </dgm:pt>
    <dgm:pt modelId="{D823CF71-0209-4CF3-8C39-C940762CBE84}">
      <dgm:prSet phldrT="[Text]"/>
      <dgm:spPr/>
      <dgm:t>
        <a:bodyPr/>
        <a:lstStyle/>
        <a:p>
          <a:r>
            <a:rPr lang="en-SG" dirty="0" smtClean="0"/>
            <a:t>Volume of water</a:t>
          </a:r>
          <a:endParaRPr lang="en-SG" dirty="0"/>
        </a:p>
      </dgm:t>
    </dgm:pt>
    <dgm:pt modelId="{D7AC5424-FC56-43DE-878D-79CD7764AD8D}" type="parTrans" cxnId="{0E02987A-AF7F-4162-A680-AA6B2FFEF6FF}">
      <dgm:prSet/>
      <dgm:spPr/>
      <dgm:t>
        <a:bodyPr/>
        <a:lstStyle/>
        <a:p>
          <a:endParaRPr lang="en-SG"/>
        </a:p>
      </dgm:t>
    </dgm:pt>
    <dgm:pt modelId="{81AC8905-3C26-4791-ACA5-415CEA14A629}" type="sibTrans" cxnId="{0E02987A-AF7F-4162-A680-AA6B2FFEF6FF}">
      <dgm:prSet/>
      <dgm:spPr/>
      <dgm:t>
        <a:bodyPr/>
        <a:lstStyle/>
        <a:p>
          <a:endParaRPr lang="en-SG"/>
        </a:p>
      </dgm:t>
    </dgm:pt>
    <dgm:pt modelId="{B8B70870-1C27-4604-8DFB-3AB11BF2704B}">
      <dgm:prSet phldrT="[Text]"/>
      <dgm:spPr/>
      <dgm:t>
        <a:bodyPr/>
        <a:lstStyle/>
        <a:p>
          <a:r>
            <a:rPr lang="en-SG" dirty="0" smtClean="0"/>
            <a:t>Dependent Variable</a:t>
          </a:r>
          <a:endParaRPr lang="en-SG" dirty="0"/>
        </a:p>
      </dgm:t>
    </dgm:pt>
    <dgm:pt modelId="{003404E1-E660-41C0-B74F-7F8FC027FD69}" type="parTrans" cxnId="{E8DC4A38-8A82-4E26-8DE9-78C7B29B54D8}">
      <dgm:prSet/>
      <dgm:spPr/>
      <dgm:t>
        <a:bodyPr/>
        <a:lstStyle/>
        <a:p>
          <a:endParaRPr lang="en-SG"/>
        </a:p>
      </dgm:t>
    </dgm:pt>
    <dgm:pt modelId="{69BF5C80-B5E4-491D-8618-B35106BDA5B8}" type="sibTrans" cxnId="{E8DC4A38-8A82-4E26-8DE9-78C7B29B54D8}">
      <dgm:prSet/>
      <dgm:spPr/>
      <dgm:t>
        <a:bodyPr/>
        <a:lstStyle/>
        <a:p>
          <a:endParaRPr lang="en-SG"/>
        </a:p>
      </dgm:t>
    </dgm:pt>
    <dgm:pt modelId="{AEB154D8-8684-4FED-B740-52D02E8E0447}">
      <dgm:prSet phldrT="[Text]" custT="1"/>
      <dgm:spPr/>
      <dgm:t>
        <a:bodyPr/>
        <a:lstStyle/>
        <a:p>
          <a:r>
            <a:rPr lang="en-SG" sz="2400" dirty="0" smtClean="0"/>
            <a:t>Concentration of Heavy Metal Ion Solution over time</a:t>
          </a:r>
          <a:endParaRPr lang="en-SG" sz="2400" dirty="0"/>
        </a:p>
      </dgm:t>
    </dgm:pt>
    <dgm:pt modelId="{FCC88C69-7C37-4326-8631-08AFBAFDA778}" type="parTrans" cxnId="{98F31BA5-9FC9-4B07-A960-798D94CC007B}">
      <dgm:prSet/>
      <dgm:spPr/>
      <dgm:t>
        <a:bodyPr/>
        <a:lstStyle/>
        <a:p>
          <a:endParaRPr lang="en-SG"/>
        </a:p>
      </dgm:t>
    </dgm:pt>
    <dgm:pt modelId="{BBB9207D-98F1-4A20-9B5E-0C4A8E03DBD2}" type="sibTrans" cxnId="{98F31BA5-9FC9-4B07-A960-798D94CC007B}">
      <dgm:prSet/>
      <dgm:spPr/>
      <dgm:t>
        <a:bodyPr/>
        <a:lstStyle/>
        <a:p>
          <a:endParaRPr lang="en-SG"/>
        </a:p>
      </dgm:t>
    </dgm:pt>
    <dgm:pt modelId="{D008E5E6-CE86-4268-BCAE-17C153D0696E}">
      <dgm:prSet phldrT="[Text]"/>
      <dgm:spPr/>
      <dgm:t>
        <a:bodyPr/>
        <a:lstStyle/>
        <a:p>
          <a:r>
            <a:rPr lang="en-SG" dirty="0" smtClean="0"/>
            <a:t>Temperature of surroundings</a:t>
          </a:r>
          <a:endParaRPr lang="en-SG" dirty="0"/>
        </a:p>
      </dgm:t>
    </dgm:pt>
    <dgm:pt modelId="{18484E69-FF3F-453E-92EC-C6BB4418D1B1}" type="parTrans" cxnId="{8CF8B7CC-D24E-4BDD-8AB9-05BF35934DFC}">
      <dgm:prSet/>
      <dgm:spPr/>
      <dgm:t>
        <a:bodyPr/>
        <a:lstStyle/>
        <a:p>
          <a:endParaRPr lang="en-SG"/>
        </a:p>
      </dgm:t>
    </dgm:pt>
    <dgm:pt modelId="{2D8C83BF-2142-4B46-BE3C-82CFDF307FD6}" type="sibTrans" cxnId="{8CF8B7CC-D24E-4BDD-8AB9-05BF35934DFC}">
      <dgm:prSet/>
      <dgm:spPr/>
      <dgm:t>
        <a:bodyPr/>
        <a:lstStyle/>
        <a:p>
          <a:endParaRPr lang="en-SG"/>
        </a:p>
      </dgm:t>
    </dgm:pt>
    <dgm:pt modelId="{CEE84055-8428-4053-92EF-13701CF9BA25}">
      <dgm:prSet phldrT="[Text]"/>
      <dgm:spPr/>
      <dgm:t>
        <a:bodyPr/>
        <a:lstStyle/>
        <a:p>
          <a:r>
            <a:rPr lang="en-SG" dirty="0" smtClean="0"/>
            <a:t>Temperature of solution</a:t>
          </a:r>
          <a:endParaRPr lang="en-SG" dirty="0"/>
        </a:p>
      </dgm:t>
    </dgm:pt>
    <dgm:pt modelId="{69FA1550-E571-4BE0-A225-BA1F0110C666}" type="parTrans" cxnId="{A34001A6-D546-4C23-B216-9DF93A5EBD61}">
      <dgm:prSet/>
      <dgm:spPr/>
      <dgm:t>
        <a:bodyPr/>
        <a:lstStyle/>
        <a:p>
          <a:endParaRPr lang="en-SG"/>
        </a:p>
      </dgm:t>
    </dgm:pt>
    <dgm:pt modelId="{FBEC2030-69AC-445C-91A3-8C7A23DEC165}" type="sibTrans" cxnId="{A34001A6-D546-4C23-B216-9DF93A5EBD61}">
      <dgm:prSet/>
      <dgm:spPr/>
      <dgm:t>
        <a:bodyPr/>
        <a:lstStyle/>
        <a:p>
          <a:endParaRPr lang="en-SG"/>
        </a:p>
      </dgm:t>
    </dgm:pt>
    <dgm:pt modelId="{6F3431C3-5F46-4918-9910-CC8DA03F52E7}">
      <dgm:prSet phldrT="[Text]"/>
      <dgm:spPr/>
      <dgm:t>
        <a:bodyPr/>
        <a:lstStyle/>
        <a:p>
          <a:r>
            <a:rPr lang="en-SG" dirty="0" smtClean="0"/>
            <a:t>Amount of light available</a:t>
          </a:r>
          <a:endParaRPr lang="en-SG" dirty="0"/>
        </a:p>
      </dgm:t>
    </dgm:pt>
    <dgm:pt modelId="{423226B9-65A0-4981-9998-73898759203D}" type="parTrans" cxnId="{575C28FB-F912-43A5-9601-18880D603C86}">
      <dgm:prSet/>
      <dgm:spPr/>
      <dgm:t>
        <a:bodyPr/>
        <a:lstStyle/>
        <a:p>
          <a:endParaRPr lang="en-SG"/>
        </a:p>
      </dgm:t>
    </dgm:pt>
    <dgm:pt modelId="{0C01D06E-483E-41C7-AC38-C36E3B080B0F}" type="sibTrans" cxnId="{575C28FB-F912-43A5-9601-18880D603C86}">
      <dgm:prSet/>
      <dgm:spPr/>
      <dgm:t>
        <a:bodyPr/>
        <a:lstStyle/>
        <a:p>
          <a:endParaRPr lang="en-SG"/>
        </a:p>
      </dgm:t>
    </dgm:pt>
    <dgm:pt modelId="{79543176-FE04-4B21-910D-40B31EAB09BF}">
      <dgm:prSet phldrT="[Text]"/>
      <dgm:spPr/>
      <dgm:t>
        <a:bodyPr/>
        <a:lstStyle/>
        <a:p>
          <a:r>
            <a:rPr lang="en-SG" dirty="0" smtClean="0"/>
            <a:t>Time interval between each measurement</a:t>
          </a:r>
          <a:endParaRPr lang="en-SG" dirty="0"/>
        </a:p>
      </dgm:t>
    </dgm:pt>
    <dgm:pt modelId="{4E146333-4B18-4144-9F01-EBCD5DC2ACA7}" type="parTrans" cxnId="{F4FAF876-6D4D-43D8-B05A-CA30121A818A}">
      <dgm:prSet/>
      <dgm:spPr/>
      <dgm:t>
        <a:bodyPr/>
        <a:lstStyle/>
        <a:p>
          <a:endParaRPr lang="en-SG"/>
        </a:p>
      </dgm:t>
    </dgm:pt>
    <dgm:pt modelId="{CB4F2828-2787-4143-8B53-155E3FCB6A10}" type="sibTrans" cxnId="{F4FAF876-6D4D-43D8-B05A-CA30121A818A}">
      <dgm:prSet/>
      <dgm:spPr/>
      <dgm:t>
        <a:bodyPr/>
        <a:lstStyle/>
        <a:p>
          <a:endParaRPr lang="en-SG"/>
        </a:p>
      </dgm:t>
    </dgm:pt>
    <dgm:pt modelId="{95ABBB58-86AC-4258-B21E-D6BA86196B3E}">
      <dgm:prSet phldrT="[Text]" custT="1"/>
      <dgm:spPr/>
      <dgm:t>
        <a:bodyPr/>
        <a:lstStyle/>
        <a:p>
          <a:r>
            <a:rPr lang="en-SG" sz="2400" dirty="0" smtClean="0"/>
            <a:t>Type of heavy metal ions</a:t>
          </a:r>
          <a:endParaRPr lang="en-SG" sz="2400" dirty="0"/>
        </a:p>
      </dgm:t>
    </dgm:pt>
    <dgm:pt modelId="{A74BE86E-D075-435F-B834-60505A2FC958}" type="parTrans" cxnId="{27091B02-ED2B-41AA-9E28-8176EF3D609A}">
      <dgm:prSet/>
      <dgm:spPr/>
      <dgm:t>
        <a:bodyPr/>
        <a:lstStyle/>
        <a:p>
          <a:endParaRPr lang="en-SG"/>
        </a:p>
      </dgm:t>
    </dgm:pt>
    <dgm:pt modelId="{1DEED30E-973B-48F9-9AF9-6FEB5713D029}" type="sibTrans" cxnId="{27091B02-ED2B-41AA-9E28-8176EF3D609A}">
      <dgm:prSet/>
      <dgm:spPr/>
      <dgm:t>
        <a:bodyPr/>
        <a:lstStyle/>
        <a:p>
          <a:endParaRPr lang="en-SG"/>
        </a:p>
      </dgm:t>
    </dgm:pt>
    <dgm:pt modelId="{EAB58A29-6335-4DD0-80AD-515E2F9F84A7}" type="pres">
      <dgm:prSet presAssocID="{B8A83B0D-236D-4112-8AEC-310C50DECE5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288D438-60D3-4748-B18A-019FF8C82012}" type="pres">
      <dgm:prSet presAssocID="{238E3631-96A6-4C48-9546-118F8F29B61B}" presName="compNode" presStyleCnt="0"/>
      <dgm:spPr/>
    </dgm:pt>
    <dgm:pt modelId="{ACF8C8C7-2CED-4CCA-82BD-804DC2FF94F5}" type="pres">
      <dgm:prSet presAssocID="{238E3631-96A6-4C48-9546-118F8F29B61B}" presName="aNode" presStyleLbl="bgShp" presStyleIdx="0" presStyleCnt="3"/>
      <dgm:spPr/>
      <dgm:t>
        <a:bodyPr/>
        <a:lstStyle/>
        <a:p>
          <a:endParaRPr lang="en-SG"/>
        </a:p>
      </dgm:t>
    </dgm:pt>
    <dgm:pt modelId="{80DD3E5C-8E5B-4006-902C-210C63C0FABA}" type="pres">
      <dgm:prSet presAssocID="{238E3631-96A6-4C48-9546-118F8F29B61B}" presName="textNode" presStyleLbl="bgShp" presStyleIdx="0" presStyleCnt="3"/>
      <dgm:spPr/>
      <dgm:t>
        <a:bodyPr/>
        <a:lstStyle/>
        <a:p>
          <a:endParaRPr lang="en-SG"/>
        </a:p>
      </dgm:t>
    </dgm:pt>
    <dgm:pt modelId="{93687B02-6FDF-45AF-A6D3-7AB3F0455CB9}" type="pres">
      <dgm:prSet presAssocID="{238E3631-96A6-4C48-9546-118F8F29B61B}" presName="compChildNode" presStyleCnt="0"/>
      <dgm:spPr/>
    </dgm:pt>
    <dgm:pt modelId="{B09DE4DA-17D4-49A5-B243-90FC40BFA762}" type="pres">
      <dgm:prSet presAssocID="{238E3631-96A6-4C48-9546-118F8F29B61B}" presName="theInnerList" presStyleCnt="0"/>
      <dgm:spPr/>
    </dgm:pt>
    <dgm:pt modelId="{ED77AF1B-0426-4EEF-8D3B-E263635878CE}" type="pres">
      <dgm:prSet presAssocID="{51B5061F-D13E-4423-80A8-71122DF857F7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524FB1A-1025-449C-96DE-2FFC391C49B7}" type="pres">
      <dgm:prSet presAssocID="{51B5061F-D13E-4423-80A8-71122DF857F7}" presName="aSpace2" presStyleCnt="0"/>
      <dgm:spPr/>
    </dgm:pt>
    <dgm:pt modelId="{521A3C84-62A7-4773-B629-F6A38AD622E6}" type="pres">
      <dgm:prSet presAssocID="{95ABBB58-86AC-4258-B21E-D6BA86196B3E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98A09E6-7227-45D9-A7ED-31B381504245}" type="pres">
      <dgm:prSet presAssocID="{238E3631-96A6-4C48-9546-118F8F29B61B}" presName="aSpace" presStyleCnt="0"/>
      <dgm:spPr/>
    </dgm:pt>
    <dgm:pt modelId="{8017DF70-CE7B-4748-A40F-6D3E9C37201C}" type="pres">
      <dgm:prSet presAssocID="{0B6D3B1A-8E61-43DA-A472-2B128304C92E}" presName="compNode" presStyleCnt="0"/>
      <dgm:spPr/>
    </dgm:pt>
    <dgm:pt modelId="{2B3D7F4B-18A7-4376-9AE5-DCAF99210688}" type="pres">
      <dgm:prSet presAssocID="{0B6D3B1A-8E61-43DA-A472-2B128304C92E}" presName="aNode" presStyleLbl="bgShp" presStyleIdx="1" presStyleCnt="3"/>
      <dgm:spPr/>
      <dgm:t>
        <a:bodyPr/>
        <a:lstStyle/>
        <a:p>
          <a:endParaRPr lang="en-SG"/>
        </a:p>
      </dgm:t>
    </dgm:pt>
    <dgm:pt modelId="{72E68444-4E90-459C-8B8C-D01BEE5A7D8A}" type="pres">
      <dgm:prSet presAssocID="{0B6D3B1A-8E61-43DA-A472-2B128304C92E}" presName="textNode" presStyleLbl="bgShp" presStyleIdx="1" presStyleCnt="3"/>
      <dgm:spPr/>
      <dgm:t>
        <a:bodyPr/>
        <a:lstStyle/>
        <a:p>
          <a:endParaRPr lang="en-SG"/>
        </a:p>
      </dgm:t>
    </dgm:pt>
    <dgm:pt modelId="{0EE1C6C5-0E7E-4C5B-918E-0F8806183EE4}" type="pres">
      <dgm:prSet presAssocID="{0B6D3B1A-8E61-43DA-A472-2B128304C92E}" presName="compChildNode" presStyleCnt="0"/>
      <dgm:spPr/>
    </dgm:pt>
    <dgm:pt modelId="{3219E06B-F98D-4DF4-B3A2-7E02AE3AEE37}" type="pres">
      <dgm:prSet presAssocID="{0B6D3B1A-8E61-43DA-A472-2B128304C92E}" presName="theInnerList" presStyleCnt="0"/>
      <dgm:spPr/>
    </dgm:pt>
    <dgm:pt modelId="{6EF5D89F-46B3-4B89-A127-E5A09E8EE1A0}" type="pres">
      <dgm:prSet presAssocID="{F715D3A7-E601-49E9-9E86-ABFF1061F8CE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4BCB841-C2F9-4250-8852-8ACFA2E493C5}" type="pres">
      <dgm:prSet presAssocID="{F715D3A7-E601-49E9-9E86-ABFF1061F8CE}" presName="aSpace2" presStyleCnt="0"/>
      <dgm:spPr/>
    </dgm:pt>
    <dgm:pt modelId="{F005046E-CD86-405B-8328-CC019ABEE455}" type="pres">
      <dgm:prSet presAssocID="{D823CF71-0209-4CF3-8C39-C940762CBE84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6B59411-01D2-40A9-B057-3CCB39B85709}" type="pres">
      <dgm:prSet presAssocID="{D823CF71-0209-4CF3-8C39-C940762CBE84}" presName="aSpace2" presStyleCnt="0"/>
      <dgm:spPr/>
    </dgm:pt>
    <dgm:pt modelId="{81F42512-F308-4CBE-A04C-3000451005BB}" type="pres">
      <dgm:prSet presAssocID="{D008E5E6-CE86-4268-BCAE-17C153D0696E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E4D96B9-2BF7-40C6-B6C0-9FD21902A36F}" type="pres">
      <dgm:prSet presAssocID="{D008E5E6-CE86-4268-BCAE-17C153D0696E}" presName="aSpace2" presStyleCnt="0"/>
      <dgm:spPr/>
    </dgm:pt>
    <dgm:pt modelId="{ED095D80-4F8D-4CC8-842B-5D01AFB08430}" type="pres">
      <dgm:prSet presAssocID="{CEE84055-8428-4053-92EF-13701CF9BA25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498B471-8244-4F8A-A596-792163BADB5E}" type="pres">
      <dgm:prSet presAssocID="{CEE84055-8428-4053-92EF-13701CF9BA25}" presName="aSpace2" presStyleCnt="0"/>
      <dgm:spPr/>
    </dgm:pt>
    <dgm:pt modelId="{E61677FF-9AA9-4D38-B4CB-5B72265E78D0}" type="pres">
      <dgm:prSet presAssocID="{6F3431C3-5F46-4918-9910-CC8DA03F52E7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9A1A6A5-BEC1-409E-9E8D-7128B0D40F8F}" type="pres">
      <dgm:prSet presAssocID="{6F3431C3-5F46-4918-9910-CC8DA03F52E7}" presName="aSpace2" presStyleCnt="0"/>
      <dgm:spPr/>
    </dgm:pt>
    <dgm:pt modelId="{8B5F889A-7B9C-4486-9470-18403372275D}" type="pres">
      <dgm:prSet presAssocID="{79543176-FE04-4B21-910D-40B31EAB09BF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34D9E5F-EE57-4A1D-B67B-E48B73591E80}" type="pres">
      <dgm:prSet presAssocID="{0B6D3B1A-8E61-43DA-A472-2B128304C92E}" presName="aSpace" presStyleCnt="0"/>
      <dgm:spPr/>
    </dgm:pt>
    <dgm:pt modelId="{F5A51F4A-429B-4B42-A15A-E74885254D1C}" type="pres">
      <dgm:prSet presAssocID="{B8B70870-1C27-4604-8DFB-3AB11BF2704B}" presName="compNode" presStyleCnt="0"/>
      <dgm:spPr/>
    </dgm:pt>
    <dgm:pt modelId="{C68E3052-7B8A-4849-94A4-B5160F3AB39C}" type="pres">
      <dgm:prSet presAssocID="{B8B70870-1C27-4604-8DFB-3AB11BF2704B}" presName="aNode" presStyleLbl="bgShp" presStyleIdx="2" presStyleCnt="3"/>
      <dgm:spPr/>
      <dgm:t>
        <a:bodyPr/>
        <a:lstStyle/>
        <a:p>
          <a:endParaRPr lang="en-SG"/>
        </a:p>
      </dgm:t>
    </dgm:pt>
    <dgm:pt modelId="{80EBF59B-DC3F-497E-A72F-91703DB50EFC}" type="pres">
      <dgm:prSet presAssocID="{B8B70870-1C27-4604-8DFB-3AB11BF2704B}" presName="textNode" presStyleLbl="bgShp" presStyleIdx="2" presStyleCnt="3"/>
      <dgm:spPr/>
      <dgm:t>
        <a:bodyPr/>
        <a:lstStyle/>
        <a:p>
          <a:endParaRPr lang="en-SG"/>
        </a:p>
      </dgm:t>
    </dgm:pt>
    <dgm:pt modelId="{51073B47-4332-407B-89BA-5F843F7B2A7C}" type="pres">
      <dgm:prSet presAssocID="{B8B70870-1C27-4604-8DFB-3AB11BF2704B}" presName="compChildNode" presStyleCnt="0"/>
      <dgm:spPr/>
    </dgm:pt>
    <dgm:pt modelId="{D4726F07-53D8-44CB-9BAC-BCA00F8DDFA6}" type="pres">
      <dgm:prSet presAssocID="{B8B70870-1C27-4604-8DFB-3AB11BF2704B}" presName="theInnerList" presStyleCnt="0"/>
      <dgm:spPr/>
    </dgm:pt>
    <dgm:pt modelId="{B3A3CAF8-A65D-4400-9A53-CC653D1E9399}" type="pres">
      <dgm:prSet presAssocID="{AEB154D8-8684-4FED-B740-52D02E8E0447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EA69107C-4EB3-4713-82CC-D0C2D2D5A605}" type="presOf" srcId="{238E3631-96A6-4C48-9546-118F8F29B61B}" destId="{80DD3E5C-8E5B-4006-902C-210C63C0FABA}" srcOrd="1" destOrd="0" presId="urn:microsoft.com/office/officeart/2005/8/layout/lProcess2"/>
    <dgm:cxn modelId="{0E799FE4-2372-4AFB-B4BD-D48A0C762BCD}" type="presOf" srcId="{AEB154D8-8684-4FED-B740-52D02E8E0447}" destId="{B3A3CAF8-A65D-4400-9A53-CC653D1E9399}" srcOrd="0" destOrd="0" presId="urn:microsoft.com/office/officeart/2005/8/layout/lProcess2"/>
    <dgm:cxn modelId="{17E0E85C-4E90-4575-B201-57FC8BA9378D}" type="presOf" srcId="{B8B70870-1C27-4604-8DFB-3AB11BF2704B}" destId="{C68E3052-7B8A-4849-94A4-B5160F3AB39C}" srcOrd="0" destOrd="0" presId="urn:microsoft.com/office/officeart/2005/8/layout/lProcess2"/>
    <dgm:cxn modelId="{41C6B927-E541-48F9-B035-4BF3411F989D}" type="presOf" srcId="{B8A83B0D-236D-4112-8AEC-310C50DECE57}" destId="{EAB58A29-6335-4DD0-80AD-515E2F9F84A7}" srcOrd="0" destOrd="0" presId="urn:microsoft.com/office/officeart/2005/8/layout/lProcess2"/>
    <dgm:cxn modelId="{98F31BA5-9FC9-4B07-A960-798D94CC007B}" srcId="{B8B70870-1C27-4604-8DFB-3AB11BF2704B}" destId="{AEB154D8-8684-4FED-B740-52D02E8E0447}" srcOrd="0" destOrd="0" parTransId="{FCC88C69-7C37-4326-8631-08AFBAFDA778}" sibTransId="{BBB9207D-98F1-4A20-9B5E-0C4A8E03DBD2}"/>
    <dgm:cxn modelId="{C4A78B37-46BA-40C3-B635-EAFF6753DD77}" type="presOf" srcId="{6F3431C3-5F46-4918-9910-CC8DA03F52E7}" destId="{E61677FF-9AA9-4D38-B4CB-5B72265E78D0}" srcOrd="0" destOrd="0" presId="urn:microsoft.com/office/officeart/2005/8/layout/lProcess2"/>
    <dgm:cxn modelId="{823DF2C7-A1C2-48DA-A2CB-CF3FC049C8C3}" type="presOf" srcId="{0B6D3B1A-8E61-43DA-A472-2B128304C92E}" destId="{2B3D7F4B-18A7-4376-9AE5-DCAF99210688}" srcOrd="0" destOrd="0" presId="urn:microsoft.com/office/officeart/2005/8/layout/lProcess2"/>
    <dgm:cxn modelId="{AAA7A36B-7043-4928-93C2-68AB9DA994BF}" srcId="{238E3631-96A6-4C48-9546-118F8F29B61B}" destId="{51B5061F-D13E-4423-80A8-71122DF857F7}" srcOrd="0" destOrd="0" parTransId="{86F042B7-95E4-47FA-B14A-D9925D56FB29}" sibTransId="{A16FDD45-4A28-4A94-8797-2CA727CBA9BF}"/>
    <dgm:cxn modelId="{6CE5378A-3835-4619-AF0C-27B9AB4CD4E1}" type="presOf" srcId="{F715D3A7-E601-49E9-9E86-ABFF1061F8CE}" destId="{6EF5D89F-46B3-4B89-A127-E5A09E8EE1A0}" srcOrd="0" destOrd="0" presId="urn:microsoft.com/office/officeart/2005/8/layout/lProcess2"/>
    <dgm:cxn modelId="{43918392-7677-458D-9E01-2B2EDDFD44A1}" type="presOf" srcId="{79543176-FE04-4B21-910D-40B31EAB09BF}" destId="{8B5F889A-7B9C-4486-9470-18403372275D}" srcOrd="0" destOrd="0" presId="urn:microsoft.com/office/officeart/2005/8/layout/lProcess2"/>
    <dgm:cxn modelId="{0E02987A-AF7F-4162-A680-AA6B2FFEF6FF}" srcId="{0B6D3B1A-8E61-43DA-A472-2B128304C92E}" destId="{D823CF71-0209-4CF3-8C39-C940762CBE84}" srcOrd="1" destOrd="0" parTransId="{D7AC5424-FC56-43DE-878D-79CD7764AD8D}" sibTransId="{81AC8905-3C26-4791-ACA5-415CEA14A629}"/>
    <dgm:cxn modelId="{C228B192-6DEB-412D-8245-00FD519D32C3}" srcId="{0B6D3B1A-8E61-43DA-A472-2B128304C92E}" destId="{F715D3A7-E601-49E9-9E86-ABFF1061F8CE}" srcOrd="0" destOrd="0" parTransId="{B4B9ADFD-F223-4231-B32C-14E4D8B23D90}" sibTransId="{5558AF73-FDB1-4C21-A76A-88D04EBE23EB}"/>
    <dgm:cxn modelId="{E8DC4A38-8A82-4E26-8DE9-78C7B29B54D8}" srcId="{B8A83B0D-236D-4112-8AEC-310C50DECE57}" destId="{B8B70870-1C27-4604-8DFB-3AB11BF2704B}" srcOrd="2" destOrd="0" parTransId="{003404E1-E660-41C0-B74F-7F8FC027FD69}" sibTransId="{69BF5C80-B5E4-491D-8618-B35106BDA5B8}"/>
    <dgm:cxn modelId="{9F0841CB-BEEA-4638-9B21-9A813748359F}" srcId="{B8A83B0D-236D-4112-8AEC-310C50DECE57}" destId="{0B6D3B1A-8E61-43DA-A472-2B128304C92E}" srcOrd="1" destOrd="0" parTransId="{C210466A-EDB1-48BB-8B94-E5C91C9AA225}" sibTransId="{31D79755-8225-4A63-BB9D-CA355ECD2A55}"/>
    <dgm:cxn modelId="{2C1D0679-073B-4EEE-BB5F-75CCAD3E2E38}" type="presOf" srcId="{0B6D3B1A-8E61-43DA-A472-2B128304C92E}" destId="{72E68444-4E90-459C-8B8C-D01BEE5A7D8A}" srcOrd="1" destOrd="0" presId="urn:microsoft.com/office/officeart/2005/8/layout/lProcess2"/>
    <dgm:cxn modelId="{679FB811-5260-4EF9-87C0-5717F055CE5E}" type="presOf" srcId="{95ABBB58-86AC-4258-B21E-D6BA86196B3E}" destId="{521A3C84-62A7-4773-B629-F6A38AD622E6}" srcOrd="0" destOrd="0" presId="urn:microsoft.com/office/officeart/2005/8/layout/lProcess2"/>
    <dgm:cxn modelId="{8CF8B7CC-D24E-4BDD-8AB9-05BF35934DFC}" srcId="{0B6D3B1A-8E61-43DA-A472-2B128304C92E}" destId="{D008E5E6-CE86-4268-BCAE-17C153D0696E}" srcOrd="2" destOrd="0" parTransId="{18484E69-FF3F-453E-92EC-C6BB4418D1B1}" sibTransId="{2D8C83BF-2142-4B46-BE3C-82CFDF307FD6}"/>
    <dgm:cxn modelId="{07B32421-985A-4D55-9875-8786C065C31A}" type="presOf" srcId="{51B5061F-D13E-4423-80A8-71122DF857F7}" destId="{ED77AF1B-0426-4EEF-8D3B-E263635878CE}" srcOrd="0" destOrd="0" presId="urn:microsoft.com/office/officeart/2005/8/layout/lProcess2"/>
    <dgm:cxn modelId="{27091B02-ED2B-41AA-9E28-8176EF3D609A}" srcId="{238E3631-96A6-4C48-9546-118F8F29B61B}" destId="{95ABBB58-86AC-4258-B21E-D6BA86196B3E}" srcOrd="1" destOrd="0" parTransId="{A74BE86E-D075-435F-B834-60505A2FC958}" sibTransId="{1DEED30E-973B-48F9-9AF9-6FEB5713D029}"/>
    <dgm:cxn modelId="{C65F971D-5800-41C9-8AF5-1E769B5CE5AE}" type="presOf" srcId="{B8B70870-1C27-4604-8DFB-3AB11BF2704B}" destId="{80EBF59B-DC3F-497E-A72F-91703DB50EFC}" srcOrd="1" destOrd="0" presId="urn:microsoft.com/office/officeart/2005/8/layout/lProcess2"/>
    <dgm:cxn modelId="{BD193BF7-F757-4C27-8BE5-D50C68953ABE}" type="presOf" srcId="{D823CF71-0209-4CF3-8C39-C940762CBE84}" destId="{F005046E-CD86-405B-8328-CC019ABEE455}" srcOrd="0" destOrd="0" presId="urn:microsoft.com/office/officeart/2005/8/layout/lProcess2"/>
    <dgm:cxn modelId="{575C28FB-F912-43A5-9601-18880D603C86}" srcId="{0B6D3B1A-8E61-43DA-A472-2B128304C92E}" destId="{6F3431C3-5F46-4918-9910-CC8DA03F52E7}" srcOrd="4" destOrd="0" parTransId="{423226B9-65A0-4981-9998-73898759203D}" sibTransId="{0C01D06E-483E-41C7-AC38-C36E3B080B0F}"/>
    <dgm:cxn modelId="{41CF90BE-952D-4A9D-8972-1A5B80B8162B}" srcId="{B8A83B0D-236D-4112-8AEC-310C50DECE57}" destId="{238E3631-96A6-4C48-9546-118F8F29B61B}" srcOrd="0" destOrd="0" parTransId="{B3A4D47D-707C-4058-853F-D9BCDFE96A76}" sibTransId="{C85F0B04-A39F-4E4F-BAC8-DBF6C64F8CA6}"/>
    <dgm:cxn modelId="{F4FAF876-6D4D-43D8-B05A-CA30121A818A}" srcId="{0B6D3B1A-8E61-43DA-A472-2B128304C92E}" destId="{79543176-FE04-4B21-910D-40B31EAB09BF}" srcOrd="5" destOrd="0" parTransId="{4E146333-4B18-4144-9F01-EBCD5DC2ACA7}" sibTransId="{CB4F2828-2787-4143-8B53-155E3FCB6A10}"/>
    <dgm:cxn modelId="{A34001A6-D546-4C23-B216-9DF93A5EBD61}" srcId="{0B6D3B1A-8E61-43DA-A472-2B128304C92E}" destId="{CEE84055-8428-4053-92EF-13701CF9BA25}" srcOrd="3" destOrd="0" parTransId="{69FA1550-E571-4BE0-A225-BA1F0110C666}" sibTransId="{FBEC2030-69AC-445C-91A3-8C7A23DEC165}"/>
    <dgm:cxn modelId="{B7CF9946-64F6-4103-8D54-EE7AFBB6169C}" type="presOf" srcId="{238E3631-96A6-4C48-9546-118F8F29B61B}" destId="{ACF8C8C7-2CED-4CCA-82BD-804DC2FF94F5}" srcOrd="0" destOrd="0" presId="urn:microsoft.com/office/officeart/2005/8/layout/lProcess2"/>
    <dgm:cxn modelId="{3933ADAE-BDF5-4839-825E-8EF735A16D91}" type="presOf" srcId="{D008E5E6-CE86-4268-BCAE-17C153D0696E}" destId="{81F42512-F308-4CBE-A04C-3000451005BB}" srcOrd="0" destOrd="0" presId="urn:microsoft.com/office/officeart/2005/8/layout/lProcess2"/>
    <dgm:cxn modelId="{8281AAED-938E-4DCF-8255-6A2A582DBA0B}" type="presOf" srcId="{CEE84055-8428-4053-92EF-13701CF9BA25}" destId="{ED095D80-4F8D-4CC8-842B-5D01AFB08430}" srcOrd="0" destOrd="0" presId="urn:microsoft.com/office/officeart/2005/8/layout/lProcess2"/>
    <dgm:cxn modelId="{7BFF5203-4480-4216-A3D0-9D5DB5E65115}" type="presParOf" srcId="{EAB58A29-6335-4DD0-80AD-515E2F9F84A7}" destId="{9288D438-60D3-4748-B18A-019FF8C82012}" srcOrd="0" destOrd="0" presId="urn:microsoft.com/office/officeart/2005/8/layout/lProcess2"/>
    <dgm:cxn modelId="{B64B67F4-B70B-4395-8B2B-8609AB046BC8}" type="presParOf" srcId="{9288D438-60D3-4748-B18A-019FF8C82012}" destId="{ACF8C8C7-2CED-4CCA-82BD-804DC2FF94F5}" srcOrd="0" destOrd="0" presId="urn:microsoft.com/office/officeart/2005/8/layout/lProcess2"/>
    <dgm:cxn modelId="{A228F33C-4C3D-43B4-A631-C7C9F74229FF}" type="presParOf" srcId="{9288D438-60D3-4748-B18A-019FF8C82012}" destId="{80DD3E5C-8E5B-4006-902C-210C63C0FABA}" srcOrd="1" destOrd="0" presId="urn:microsoft.com/office/officeart/2005/8/layout/lProcess2"/>
    <dgm:cxn modelId="{F91B18F6-C28F-4D8E-93E6-B9F6FC991AC4}" type="presParOf" srcId="{9288D438-60D3-4748-B18A-019FF8C82012}" destId="{93687B02-6FDF-45AF-A6D3-7AB3F0455CB9}" srcOrd="2" destOrd="0" presId="urn:microsoft.com/office/officeart/2005/8/layout/lProcess2"/>
    <dgm:cxn modelId="{A2DFE1A9-9630-4F4C-BF18-8258D5A1C175}" type="presParOf" srcId="{93687B02-6FDF-45AF-A6D3-7AB3F0455CB9}" destId="{B09DE4DA-17D4-49A5-B243-90FC40BFA762}" srcOrd="0" destOrd="0" presId="urn:microsoft.com/office/officeart/2005/8/layout/lProcess2"/>
    <dgm:cxn modelId="{70970F94-6434-4D83-B7C4-B80CA3206B1C}" type="presParOf" srcId="{B09DE4DA-17D4-49A5-B243-90FC40BFA762}" destId="{ED77AF1B-0426-4EEF-8D3B-E263635878CE}" srcOrd="0" destOrd="0" presId="urn:microsoft.com/office/officeart/2005/8/layout/lProcess2"/>
    <dgm:cxn modelId="{4D3C76A7-E55E-4118-9253-EC5B77DFD8E3}" type="presParOf" srcId="{B09DE4DA-17D4-49A5-B243-90FC40BFA762}" destId="{0524FB1A-1025-449C-96DE-2FFC391C49B7}" srcOrd="1" destOrd="0" presId="urn:microsoft.com/office/officeart/2005/8/layout/lProcess2"/>
    <dgm:cxn modelId="{1EA26894-603E-4E2F-B118-5EA5FB90AB84}" type="presParOf" srcId="{B09DE4DA-17D4-49A5-B243-90FC40BFA762}" destId="{521A3C84-62A7-4773-B629-F6A38AD622E6}" srcOrd="2" destOrd="0" presId="urn:microsoft.com/office/officeart/2005/8/layout/lProcess2"/>
    <dgm:cxn modelId="{030213B4-8571-4535-8978-EF84DF75FCC7}" type="presParOf" srcId="{EAB58A29-6335-4DD0-80AD-515E2F9F84A7}" destId="{098A09E6-7227-45D9-A7ED-31B381504245}" srcOrd="1" destOrd="0" presId="urn:microsoft.com/office/officeart/2005/8/layout/lProcess2"/>
    <dgm:cxn modelId="{F65C0355-793D-4246-8467-72B33583A674}" type="presParOf" srcId="{EAB58A29-6335-4DD0-80AD-515E2F9F84A7}" destId="{8017DF70-CE7B-4748-A40F-6D3E9C37201C}" srcOrd="2" destOrd="0" presId="urn:microsoft.com/office/officeart/2005/8/layout/lProcess2"/>
    <dgm:cxn modelId="{80D38F0B-3F80-4C19-A1BB-72F84FFDEE7B}" type="presParOf" srcId="{8017DF70-CE7B-4748-A40F-6D3E9C37201C}" destId="{2B3D7F4B-18A7-4376-9AE5-DCAF99210688}" srcOrd="0" destOrd="0" presId="urn:microsoft.com/office/officeart/2005/8/layout/lProcess2"/>
    <dgm:cxn modelId="{CE84A783-BC5A-4981-B83F-73B0E462F52E}" type="presParOf" srcId="{8017DF70-CE7B-4748-A40F-6D3E9C37201C}" destId="{72E68444-4E90-459C-8B8C-D01BEE5A7D8A}" srcOrd="1" destOrd="0" presId="urn:microsoft.com/office/officeart/2005/8/layout/lProcess2"/>
    <dgm:cxn modelId="{30B492EE-5840-4707-9DED-D980EB7B0597}" type="presParOf" srcId="{8017DF70-CE7B-4748-A40F-6D3E9C37201C}" destId="{0EE1C6C5-0E7E-4C5B-918E-0F8806183EE4}" srcOrd="2" destOrd="0" presId="urn:microsoft.com/office/officeart/2005/8/layout/lProcess2"/>
    <dgm:cxn modelId="{9D0355D1-E90A-4CE8-BBB7-9A61BE291101}" type="presParOf" srcId="{0EE1C6C5-0E7E-4C5B-918E-0F8806183EE4}" destId="{3219E06B-F98D-4DF4-B3A2-7E02AE3AEE37}" srcOrd="0" destOrd="0" presId="urn:microsoft.com/office/officeart/2005/8/layout/lProcess2"/>
    <dgm:cxn modelId="{6DD305CA-A0D7-438C-82DD-6055297C3C36}" type="presParOf" srcId="{3219E06B-F98D-4DF4-B3A2-7E02AE3AEE37}" destId="{6EF5D89F-46B3-4B89-A127-E5A09E8EE1A0}" srcOrd="0" destOrd="0" presId="urn:microsoft.com/office/officeart/2005/8/layout/lProcess2"/>
    <dgm:cxn modelId="{A37D6DE9-C4CA-4045-AC97-B8310EBB9C2C}" type="presParOf" srcId="{3219E06B-F98D-4DF4-B3A2-7E02AE3AEE37}" destId="{D4BCB841-C2F9-4250-8852-8ACFA2E493C5}" srcOrd="1" destOrd="0" presId="urn:microsoft.com/office/officeart/2005/8/layout/lProcess2"/>
    <dgm:cxn modelId="{2D8F57E3-3643-4D8A-BE0F-8677794B88F3}" type="presParOf" srcId="{3219E06B-F98D-4DF4-B3A2-7E02AE3AEE37}" destId="{F005046E-CD86-405B-8328-CC019ABEE455}" srcOrd="2" destOrd="0" presId="urn:microsoft.com/office/officeart/2005/8/layout/lProcess2"/>
    <dgm:cxn modelId="{5B33C54E-E3EF-42C8-891F-73C43FD1A201}" type="presParOf" srcId="{3219E06B-F98D-4DF4-B3A2-7E02AE3AEE37}" destId="{46B59411-01D2-40A9-B057-3CCB39B85709}" srcOrd="3" destOrd="0" presId="urn:microsoft.com/office/officeart/2005/8/layout/lProcess2"/>
    <dgm:cxn modelId="{B0A19654-805C-4DA2-8AD5-46F37A65AB53}" type="presParOf" srcId="{3219E06B-F98D-4DF4-B3A2-7E02AE3AEE37}" destId="{81F42512-F308-4CBE-A04C-3000451005BB}" srcOrd="4" destOrd="0" presId="urn:microsoft.com/office/officeart/2005/8/layout/lProcess2"/>
    <dgm:cxn modelId="{9CC748A7-9D43-4CF9-90F2-0C78BEA01844}" type="presParOf" srcId="{3219E06B-F98D-4DF4-B3A2-7E02AE3AEE37}" destId="{DE4D96B9-2BF7-40C6-B6C0-9FD21902A36F}" srcOrd="5" destOrd="0" presId="urn:microsoft.com/office/officeart/2005/8/layout/lProcess2"/>
    <dgm:cxn modelId="{C802E601-EDE6-4960-8CA2-56C633FE753D}" type="presParOf" srcId="{3219E06B-F98D-4DF4-B3A2-7E02AE3AEE37}" destId="{ED095D80-4F8D-4CC8-842B-5D01AFB08430}" srcOrd="6" destOrd="0" presId="urn:microsoft.com/office/officeart/2005/8/layout/lProcess2"/>
    <dgm:cxn modelId="{58780971-9F69-447F-9B46-BAAC4D02CABA}" type="presParOf" srcId="{3219E06B-F98D-4DF4-B3A2-7E02AE3AEE37}" destId="{7498B471-8244-4F8A-A596-792163BADB5E}" srcOrd="7" destOrd="0" presId="urn:microsoft.com/office/officeart/2005/8/layout/lProcess2"/>
    <dgm:cxn modelId="{02FDD2CD-A79A-4C26-A1FD-B4030675179B}" type="presParOf" srcId="{3219E06B-F98D-4DF4-B3A2-7E02AE3AEE37}" destId="{E61677FF-9AA9-4D38-B4CB-5B72265E78D0}" srcOrd="8" destOrd="0" presId="urn:microsoft.com/office/officeart/2005/8/layout/lProcess2"/>
    <dgm:cxn modelId="{3BB8C407-BDA7-4E83-B10A-7E4897A23BAA}" type="presParOf" srcId="{3219E06B-F98D-4DF4-B3A2-7E02AE3AEE37}" destId="{79A1A6A5-BEC1-409E-9E8D-7128B0D40F8F}" srcOrd="9" destOrd="0" presId="urn:microsoft.com/office/officeart/2005/8/layout/lProcess2"/>
    <dgm:cxn modelId="{1554DEA9-783E-43D0-9CD7-E5685036A515}" type="presParOf" srcId="{3219E06B-F98D-4DF4-B3A2-7E02AE3AEE37}" destId="{8B5F889A-7B9C-4486-9470-18403372275D}" srcOrd="10" destOrd="0" presId="urn:microsoft.com/office/officeart/2005/8/layout/lProcess2"/>
    <dgm:cxn modelId="{4FB97594-FBA0-4B72-A358-62CB2F50C4FA}" type="presParOf" srcId="{EAB58A29-6335-4DD0-80AD-515E2F9F84A7}" destId="{B34D9E5F-EE57-4A1D-B67B-E48B73591E80}" srcOrd="3" destOrd="0" presId="urn:microsoft.com/office/officeart/2005/8/layout/lProcess2"/>
    <dgm:cxn modelId="{286C71EA-0AAE-4B7D-82D2-D79AFA119544}" type="presParOf" srcId="{EAB58A29-6335-4DD0-80AD-515E2F9F84A7}" destId="{F5A51F4A-429B-4B42-A15A-E74885254D1C}" srcOrd="4" destOrd="0" presId="urn:microsoft.com/office/officeart/2005/8/layout/lProcess2"/>
    <dgm:cxn modelId="{4AB96F1F-50C6-45F6-812A-5B660A2D0938}" type="presParOf" srcId="{F5A51F4A-429B-4B42-A15A-E74885254D1C}" destId="{C68E3052-7B8A-4849-94A4-B5160F3AB39C}" srcOrd="0" destOrd="0" presId="urn:microsoft.com/office/officeart/2005/8/layout/lProcess2"/>
    <dgm:cxn modelId="{E54AEE8A-FF7C-4A81-BD45-BD1A287A0A3B}" type="presParOf" srcId="{F5A51F4A-429B-4B42-A15A-E74885254D1C}" destId="{80EBF59B-DC3F-497E-A72F-91703DB50EFC}" srcOrd="1" destOrd="0" presId="urn:microsoft.com/office/officeart/2005/8/layout/lProcess2"/>
    <dgm:cxn modelId="{7FA394CC-D769-4BCF-B26A-E665CE4A9391}" type="presParOf" srcId="{F5A51F4A-429B-4B42-A15A-E74885254D1C}" destId="{51073B47-4332-407B-89BA-5F843F7B2A7C}" srcOrd="2" destOrd="0" presId="urn:microsoft.com/office/officeart/2005/8/layout/lProcess2"/>
    <dgm:cxn modelId="{8077472A-B247-4011-8657-B3921D50D0D2}" type="presParOf" srcId="{51073B47-4332-407B-89BA-5F843F7B2A7C}" destId="{D4726F07-53D8-44CB-9BAC-BCA00F8DDFA6}" srcOrd="0" destOrd="0" presId="urn:microsoft.com/office/officeart/2005/8/layout/lProcess2"/>
    <dgm:cxn modelId="{A5F47E01-85ED-4ABC-99C7-1E62FF7FD72B}" type="presParOf" srcId="{D4726F07-53D8-44CB-9BAC-BCA00F8DDFA6}" destId="{B3A3CAF8-A65D-4400-9A53-CC653D1E939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A83B0D-236D-4112-8AEC-310C50DECE57}" type="doc">
      <dgm:prSet loTypeId="urn:microsoft.com/office/officeart/2005/8/layout/lProcess2" loCatId="list" qsTypeId="urn:microsoft.com/office/officeart/2005/8/quickstyle/simple2" qsCatId="simple" csTypeId="urn:microsoft.com/office/officeart/2005/8/colors/colorful1#4" csCatId="colorful" phldr="1"/>
      <dgm:spPr/>
      <dgm:t>
        <a:bodyPr/>
        <a:lstStyle/>
        <a:p>
          <a:endParaRPr lang="en-SG"/>
        </a:p>
      </dgm:t>
    </dgm:pt>
    <dgm:pt modelId="{238E3631-96A6-4C48-9546-118F8F29B61B}">
      <dgm:prSet phldrT="[Text]"/>
      <dgm:spPr/>
      <dgm:t>
        <a:bodyPr/>
        <a:lstStyle/>
        <a:p>
          <a:r>
            <a:rPr lang="en-SG" dirty="0" smtClean="0"/>
            <a:t>Independent variable</a:t>
          </a:r>
          <a:endParaRPr lang="en-SG" dirty="0"/>
        </a:p>
      </dgm:t>
    </dgm:pt>
    <dgm:pt modelId="{B3A4D47D-707C-4058-853F-D9BCDFE96A76}" type="parTrans" cxnId="{41CF90BE-952D-4A9D-8972-1A5B80B8162B}">
      <dgm:prSet/>
      <dgm:spPr/>
      <dgm:t>
        <a:bodyPr/>
        <a:lstStyle/>
        <a:p>
          <a:endParaRPr lang="en-SG"/>
        </a:p>
      </dgm:t>
    </dgm:pt>
    <dgm:pt modelId="{C85F0B04-A39F-4E4F-BAC8-DBF6C64F8CA6}" type="sibTrans" cxnId="{41CF90BE-952D-4A9D-8972-1A5B80B8162B}">
      <dgm:prSet/>
      <dgm:spPr/>
      <dgm:t>
        <a:bodyPr/>
        <a:lstStyle/>
        <a:p>
          <a:endParaRPr lang="en-SG"/>
        </a:p>
      </dgm:t>
    </dgm:pt>
    <dgm:pt modelId="{51B5061F-D13E-4423-80A8-71122DF857F7}">
      <dgm:prSet phldrT="[Text]" custT="1"/>
      <dgm:spPr/>
      <dgm:t>
        <a:bodyPr/>
        <a:lstStyle/>
        <a:p>
          <a:r>
            <a:rPr lang="en-SG" sz="2400" dirty="0" smtClean="0"/>
            <a:t>Initial Concentration of Heavy Metal Ion Solution</a:t>
          </a:r>
          <a:endParaRPr lang="en-SG" sz="2400" dirty="0"/>
        </a:p>
      </dgm:t>
    </dgm:pt>
    <dgm:pt modelId="{86F042B7-95E4-47FA-B14A-D9925D56FB29}" type="parTrans" cxnId="{AAA7A36B-7043-4928-93C2-68AB9DA994BF}">
      <dgm:prSet/>
      <dgm:spPr/>
      <dgm:t>
        <a:bodyPr/>
        <a:lstStyle/>
        <a:p>
          <a:endParaRPr lang="en-SG"/>
        </a:p>
      </dgm:t>
    </dgm:pt>
    <dgm:pt modelId="{A16FDD45-4A28-4A94-8797-2CA727CBA9BF}" type="sibTrans" cxnId="{AAA7A36B-7043-4928-93C2-68AB9DA994BF}">
      <dgm:prSet/>
      <dgm:spPr/>
      <dgm:t>
        <a:bodyPr/>
        <a:lstStyle/>
        <a:p>
          <a:endParaRPr lang="en-SG"/>
        </a:p>
      </dgm:t>
    </dgm:pt>
    <dgm:pt modelId="{0B6D3B1A-8E61-43DA-A472-2B128304C92E}">
      <dgm:prSet phldrT="[Text]"/>
      <dgm:spPr/>
      <dgm:t>
        <a:bodyPr/>
        <a:lstStyle/>
        <a:p>
          <a:r>
            <a:rPr lang="en-SG" dirty="0" smtClean="0"/>
            <a:t>Controlled Variable</a:t>
          </a:r>
          <a:endParaRPr lang="en-SG" dirty="0"/>
        </a:p>
      </dgm:t>
    </dgm:pt>
    <dgm:pt modelId="{C210466A-EDB1-48BB-8B94-E5C91C9AA225}" type="parTrans" cxnId="{9F0841CB-BEEA-4638-9B21-9A813748359F}">
      <dgm:prSet/>
      <dgm:spPr/>
      <dgm:t>
        <a:bodyPr/>
        <a:lstStyle/>
        <a:p>
          <a:endParaRPr lang="en-SG"/>
        </a:p>
      </dgm:t>
    </dgm:pt>
    <dgm:pt modelId="{31D79755-8225-4A63-BB9D-CA355ECD2A55}" type="sibTrans" cxnId="{9F0841CB-BEEA-4638-9B21-9A813748359F}">
      <dgm:prSet/>
      <dgm:spPr/>
      <dgm:t>
        <a:bodyPr/>
        <a:lstStyle/>
        <a:p>
          <a:endParaRPr lang="en-SG"/>
        </a:p>
      </dgm:t>
    </dgm:pt>
    <dgm:pt modelId="{F715D3A7-E601-49E9-9E86-ABFF1061F8CE}">
      <dgm:prSet phldrT="[Text]"/>
      <dgm:spPr/>
      <dgm:t>
        <a:bodyPr/>
        <a:lstStyle/>
        <a:p>
          <a:r>
            <a:rPr lang="en-SG" dirty="0" smtClean="0"/>
            <a:t>Mass of Dead &amp; Harvested Algae used</a:t>
          </a:r>
          <a:endParaRPr lang="en-SG" dirty="0"/>
        </a:p>
      </dgm:t>
    </dgm:pt>
    <dgm:pt modelId="{B4B9ADFD-F223-4231-B32C-14E4D8B23D90}" type="parTrans" cxnId="{C228B192-6DEB-412D-8245-00FD519D32C3}">
      <dgm:prSet/>
      <dgm:spPr/>
      <dgm:t>
        <a:bodyPr/>
        <a:lstStyle/>
        <a:p>
          <a:endParaRPr lang="en-SG"/>
        </a:p>
      </dgm:t>
    </dgm:pt>
    <dgm:pt modelId="{5558AF73-FDB1-4C21-A76A-88D04EBE23EB}" type="sibTrans" cxnId="{C228B192-6DEB-412D-8245-00FD519D32C3}">
      <dgm:prSet/>
      <dgm:spPr/>
      <dgm:t>
        <a:bodyPr/>
        <a:lstStyle/>
        <a:p>
          <a:endParaRPr lang="en-SG"/>
        </a:p>
      </dgm:t>
    </dgm:pt>
    <dgm:pt modelId="{D823CF71-0209-4CF3-8C39-C940762CBE84}">
      <dgm:prSet phldrT="[Text]"/>
      <dgm:spPr/>
      <dgm:t>
        <a:bodyPr/>
        <a:lstStyle/>
        <a:p>
          <a:r>
            <a:rPr lang="en-SG" dirty="0" smtClean="0"/>
            <a:t>Volume of water</a:t>
          </a:r>
          <a:endParaRPr lang="en-SG" dirty="0"/>
        </a:p>
      </dgm:t>
    </dgm:pt>
    <dgm:pt modelId="{D7AC5424-FC56-43DE-878D-79CD7764AD8D}" type="parTrans" cxnId="{0E02987A-AF7F-4162-A680-AA6B2FFEF6FF}">
      <dgm:prSet/>
      <dgm:spPr/>
      <dgm:t>
        <a:bodyPr/>
        <a:lstStyle/>
        <a:p>
          <a:endParaRPr lang="en-SG"/>
        </a:p>
      </dgm:t>
    </dgm:pt>
    <dgm:pt modelId="{81AC8905-3C26-4791-ACA5-415CEA14A629}" type="sibTrans" cxnId="{0E02987A-AF7F-4162-A680-AA6B2FFEF6FF}">
      <dgm:prSet/>
      <dgm:spPr/>
      <dgm:t>
        <a:bodyPr/>
        <a:lstStyle/>
        <a:p>
          <a:endParaRPr lang="en-SG"/>
        </a:p>
      </dgm:t>
    </dgm:pt>
    <dgm:pt modelId="{B8B70870-1C27-4604-8DFB-3AB11BF2704B}">
      <dgm:prSet phldrT="[Text]"/>
      <dgm:spPr/>
      <dgm:t>
        <a:bodyPr/>
        <a:lstStyle/>
        <a:p>
          <a:r>
            <a:rPr lang="en-SG" dirty="0" smtClean="0"/>
            <a:t>Dependent Variable</a:t>
          </a:r>
          <a:endParaRPr lang="en-SG" dirty="0"/>
        </a:p>
      </dgm:t>
    </dgm:pt>
    <dgm:pt modelId="{003404E1-E660-41C0-B74F-7F8FC027FD69}" type="parTrans" cxnId="{E8DC4A38-8A82-4E26-8DE9-78C7B29B54D8}">
      <dgm:prSet/>
      <dgm:spPr/>
      <dgm:t>
        <a:bodyPr/>
        <a:lstStyle/>
        <a:p>
          <a:endParaRPr lang="en-SG"/>
        </a:p>
      </dgm:t>
    </dgm:pt>
    <dgm:pt modelId="{69BF5C80-B5E4-491D-8618-B35106BDA5B8}" type="sibTrans" cxnId="{E8DC4A38-8A82-4E26-8DE9-78C7B29B54D8}">
      <dgm:prSet/>
      <dgm:spPr/>
      <dgm:t>
        <a:bodyPr/>
        <a:lstStyle/>
        <a:p>
          <a:endParaRPr lang="en-SG"/>
        </a:p>
      </dgm:t>
    </dgm:pt>
    <dgm:pt modelId="{AEB154D8-8684-4FED-B740-52D02E8E0447}">
      <dgm:prSet phldrT="[Text]" custT="1"/>
      <dgm:spPr/>
      <dgm:t>
        <a:bodyPr/>
        <a:lstStyle/>
        <a:p>
          <a:r>
            <a:rPr lang="en-SG" sz="2400" dirty="0" smtClean="0"/>
            <a:t>Concentration of Heavy Metal Ion Solution over time</a:t>
          </a:r>
          <a:endParaRPr lang="en-SG" sz="2400" dirty="0"/>
        </a:p>
      </dgm:t>
    </dgm:pt>
    <dgm:pt modelId="{FCC88C69-7C37-4326-8631-08AFBAFDA778}" type="parTrans" cxnId="{98F31BA5-9FC9-4B07-A960-798D94CC007B}">
      <dgm:prSet/>
      <dgm:spPr/>
      <dgm:t>
        <a:bodyPr/>
        <a:lstStyle/>
        <a:p>
          <a:endParaRPr lang="en-SG"/>
        </a:p>
      </dgm:t>
    </dgm:pt>
    <dgm:pt modelId="{BBB9207D-98F1-4A20-9B5E-0C4A8E03DBD2}" type="sibTrans" cxnId="{98F31BA5-9FC9-4B07-A960-798D94CC007B}">
      <dgm:prSet/>
      <dgm:spPr/>
      <dgm:t>
        <a:bodyPr/>
        <a:lstStyle/>
        <a:p>
          <a:endParaRPr lang="en-SG"/>
        </a:p>
      </dgm:t>
    </dgm:pt>
    <dgm:pt modelId="{D008E5E6-CE86-4268-BCAE-17C153D0696E}">
      <dgm:prSet phldrT="[Text]"/>
      <dgm:spPr/>
      <dgm:t>
        <a:bodyPr/>
        <a:lstStyle/>
        <a:p>
          <a:r>
            <a:rPr lang="en-SG" dirty="0" smtClean="0"/>
            <a:t>Temperature of surroundings</a:t>
          </a:r>
          <a:endParaRPr lang="en-SG" dirty="0"/>
        </a:p>
      </dgm:t>
    </dgm:pt>
    <dgm:pt modelId="{18484E69-FF3F-453E-92EC-C6BB4418D1B1}" type="parTrans" cxnId="{8CF8B7CC-D24E-4BDD-8AB9-05BF35934DFC}">
      <dgm:prSet/>
      <dgm:spPr/>
      <dgm:t>
        <a:bodyPr/>
        <a:lstStyle/>
        <a:p>
          <a:endParaRPr lang="en-SG"/>
        </a:p>
      </dgm:t>
    </dgm:pt>
    <dgm:pt modelId="{2D8C83BF-2142-4B46-BE3C-82CFDF307FD6}" type="sibTrans" cxnId="{8CF8B7CC-D24E-4BDD-8AB9-05BF35934DFC}">
      <dgm:prSet/>
      <dgm:spPr/>
      <dgm:t>
        <a:bodyPr/>
        <a:lstStyle/>
        <a:p>
          <a:endParaRPr lang="en-SG"/>
        </a:p>
      </dgm:t>
    </dgm:pt>
    <dgm:pt modelId="{CEE84055-8428-4053-92EF-13701CF9BA25}">
      <dgm:prSet phldrT="[Text]"/>
      <dgm:spPr/>
      <dgm:t>
        <a:bodyPr/>
        <a:lstStyle/>
        <a:p>
          <a:r>
            <a:rPr lang="en-SG" dirty="0" smtClean="0"/>
            <a:t>Temperature of solution</a:t>
          </a:r>
          <a:endParaRPr lang="en-SG" dirty="0"/>
        </a:p>
      </dgm:t>
    </dgm:pt>
    <dgm:pt modelId="{69FA1550-E571-4BE0-A225-BA1F0110C666}" type="parTrans" cxnId="{A34001A6-D546-4C23-B216-9DF93A5EBD61}">
      <dgm:prSet/>
      <dgm:spPr/>
      <dgm:t>
        <a:bodyPr/>
        <a:lstStyle/>
        <a:p>
          <a:endParaRPr lang="en-SG"/>
        </a:p>
      </dgm:t>
    </dgm:pt>
    <dgm:pt modelId="{FBEC2030-69AC-445C-91A3-8C7A23DEC165}" type="sibTrans" cxnId="{A34001A6-D546-4C23-B216-9DF93A5EBD61}">
      <dgm:prSet/>
      <dgm:spPr/>
      <dgm:t>
        <a:bodyPr/>
        <a:lstStyle/>
        <a:p>
          <a:endParaRPr lang="en-SG"/>
        </a:p>
      </dgm:t>
    </dgm:pt>
    <dgm:pt modelId="{98908165-D6EA-4F04-9E05-C95062952849}">
      <dgm:prSet phldrT="[Text]"/>
      <dgm:spPr/>
      <dgm:t>
        <a:bodyPr/>
        <a:lstStyle/>
        <a:p>
          <a:r>
            <a:rPr lang="en-SG" dirty="0" smtClean="0"/>
            <a:t>Time interval between each measurement</a:t>
          </a:r>
          <a:endParaRPr lang="en-SG" dirty="0"/>
        </a:p>
      </dgm:t>
    </dgm:pt>
    <dgm:pt modelId="{BDD04369-DA8C-46C8-BB58-B17A940EE463}" type="parTrans" cxnId="{D5110AC1-0979-48EF-BFBB-FFF85D40718B}">
      <dgm:prSet/>
      <dgm:spPr/>
      <dgm:t>
        <a:bodyPr/>
        <a:lstStyle/>
        <a:p>
          <a:endParaRPr lang="en-SG"/>
        </a:p>
      </dgm:t>
    </dgm:pt>
    <dgm:pt modelId="{7F7BE478-9175-4F0F-946C-D21468ACF49D}" type="sibTrans" cxnId="{D5110AC1-0979-48EF-BFBB-FFF85D40718B}">
      <dgm:prSet/>
      <dgm:spPr/>
      <dgm:t>
        <a:bodyPr/>
        <a:lstStyle/>
        <a:p>
          <a:endParaRPr lang="en-SG"/>
        </a:p>
      </dgm:t>
    </dgm:pt>
    <dgm:pt modelId="{E648808B-48C9-4BEE-ACDE-D46C67DDF36C}">
      <dgm:prSet phldrT="[Text]" custT="1"/>
      <dgm:spPr/>
      <dgm:t>
        <a:bodyPr/>
        <a:lstStyle/>
        <a:p>
          <a:r>
            <a:rPr lang="en-SG" sz="2400" dirty="0" smtClean="0"/>
            <a:t>Type of heavy metal ions</a:t>
          </a:r>
          <a:endParaRPr lang="en-SG" sz="2400" dirty="0"/>
        </a:p>
      </dgm:t>
    </dgm:pt>
    <dgm:pt modelId="{A6213283-6EC2-4A36-A52F-104B82E6F332}" type="parTrans" cxnId="{D47F8353-8F32-497F-BE6A-08C03E605CC6}">
      <dgm:prSet/>
      <dgm:spPr/>
    </dgm:pt>
    <dgm:pt modelId="{AC9F3FBE-765C-42FA-B944-AEABA00292BF}" type="sibTrans" cxnId="{D47F8353-8F32-497F-BE6A-08C03E605CC6}">
      <dgm:prSet/>
      <dgm:spPr/>
    </dgm:pt>
    <dgm:pt modelId="{EAB58A29-6335-4DD0-80AD-515E2F9F84A7}" type="pres">
      <dgm:prSet presAssocID="{B8A83B0D-236D-4112-8AEC-310C50DECE5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288D438-60D3-4748-B18A-019FF8C82012}" type="pres">
      <dgm:prSet presAssocID="{238E3631-96A6-4C48-9546-118F8F29B61B}" presName="compNode" presStyleCnt="0"/>
      <dgm:spPr/>
    </dgm:pt>
    <dgm:pt modelId="{ACF8C8C7-2CED-4CCA-82BD-804DC2FF94F5}" type="pres">
      <dgm:prSet presAssocID="{238E3631-96A6-4C48-9546-118F8F29B61B}" presName="aNode" presStyleLbl="bgShp" presStyleIdx="0" presStyleCnt="3"/>
      <dgm:spPr/>
      <dgm:t>
        <a:bodyPr/>
        <a:lstStyle/>
        <a:p>
          <a:endParaRPr lang="en-SG"/>
        </a:p>
      </dgm:t>
    </dgm:pt>
    <dgm:pt modelId="{80DD3E5C-8E5B-4006-902C-210C63C0FABA}" type="pres">
      <dgm:prSet presAssocID="{238E3631-96A6-4C48-9546-118F8F29B61B}" presName="textNode" presStyleLbl="bgShp" presStyleIdx="0" presStyleCnt="3"/>
      <dgm:spPr/>
      <dgm:t>
        <a:bodyPr/>
        <a:lstStyle/>
        <a:p>
          <a:endParaRPr lang="en-SG"/>
        </a:p>
      </dgm:t>
    </dgm:pt>
    <dgm:pt modelId="{93687B02-6FDF-45AF-A6D3-7AB3F0455CB9}" type="pres">
      <dgm:prSet presAssocID="{238E3631-96A6-4C48-9546-118F8F29B61B}" presName="compChildNode" presStyleCnt="0"/>
      <dgm:spPr/>
    </dgm:pt>
    <dgm:pt modelId="{B09DE4DA-17D4-49A5-B243-90FC40BFA762}" type="pres">
      <dgm:prSet presAssocID="{238E3631-96A6-4C48-9546-118F8F29B61B}" presName="theInnerList" presStyleCnt="0"/>
      <dgm:spPr/>
    </dgm:pt>
    <dgm:pt modelId="{ED77AF1B-0426-4EEF-8D3B-E263635878CE}" type="pres">
      <dgm:prSet presAssocID="{51B5061F-D13E-4423-80A8-71122DF857F7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24C143B1-AA4A-4179-A1AB-684012C02A23}" type="pres">
      <dgm:prSet presAssocID="{51B5061F-D13E-4423-80A8-71122DF857F7}" presName="aSpace2" presStyleCnt="0"/>
      <dgm:spPr/>
    </dgm:pt>
    <dgm:pt modelId="{CEF6F3F2-FCCC-43BB-8D12-50BDFDD08BF8}" type="pres">
      <dgm:prSet presAssocID="{E648808B-48C9-4BEE-ACDE-D46C67DDF36C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98A09E6-7227-45D9-A7ED-31B381504245}" type="pres">
      <dgm:prSet presAssocID="{238E3631-96A6-4C48-9546-118F8F29B61B}" presName="aSpace" presStyleCnt="0"/>
      <dgm:spPr/>
    </dgm:pt>
    <dgm:pt modelId="{8017DF70-CE7B-4748-A40F-6D3E9C37201C}" type="pres">
      <dgm:prSet presAssocID="{0B6D3B1A-8E61-43DA-A472-2B128304C92E}" presName="compNode" presStyleCnt="0"/>
      <dgm:spPr/>
    </dgm:pt>
    <dgm:pt modelId="{2B3D7F4B-18A7-4376-9AE5-DCAF99210688}" type="pres">
      <dgm:prSet presAssocID="{0B6D3B1A-8E61-43DA-A472-2B128304C92E}" presName="aNode" presStyleLbl="bgShp" presStyleIdx="1" presStyleCnt="3"/>
      <dgm:spPr/>
      <dgm:t>
        <a:bodyPr/>
        <a:lstStyle/>
        <a:p>
          <a:endParaRPr lang="en-SG"/>
        </a:p>
      </dgm:t>
    </dgm:pt>
    <dgm:pt modelId="{72E68444-4E90-459C-8B8C-D01BEE5A7D8A}" type="pres">
      <dgm:prSet presAssocID="{0B6D3B1A-8E61-43DA-A472-2B128304C92E}" presName="textNode" presStyleLbl="bgShp" presStyleIdx="1" presStyleCnt="3"/>
      <dgm:spPr/>
      <dgm:t>
        <a:bodyPr/>
        <a:lstStyle/>
        <a:p>
          <a:endParaRPr lang="en-SG"/>
        </a:p>
      </dgm:t>
    </dgm:pt>
    <dgm:pt modelId="{0EE1C6C5-0E7E-4C5B-918E-0F8806183EE4}" type="pres">
      <dgm:prSet presAssocID="{0B6D3B1A-8E61-43DA-A472-2B128304C92E}" presName="compChildNode" presStyleCnt="0"/>
      <dgm:spPr/>
    </dgm:pt>
    <dgm:pt modelId="{3219E06B-F98D-4DF4-B3A2-7E02AE3AEE37}" type="pres">
      <dgm:prSet presAssocID="{0B6D3B1A-8E61-43DA-A472-2B128304C92E}" presName="theInnerList" presStyleCnt="0"/>
      <dgm:spPr/>
    </dgm:pt>
    <dgm:pt modelId="{6EF5D89F-46B3-4B89-A127-E5A09E8EE1A0}" type="pres">
      <dgm:prSet presAssocID="{F715D3A7-E601-49E9-9E86-ABFF1061F8CE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4BCB841-C2F9-4250-8852-8ACFA2E493C5}" type="pres">
      <dgm:prSet presAssocID="{F715D3A7-E601-49E9-9E86-ABFF1061F8CE}" presName="aSpace2" presStyleCnt="0"/>
      <dgm:spPr/>
    </dgm:pt>
    <dgm:pt modelId="{F005046E-CD86-405B-8328-CC019ABEE455}" type="pres">
      <dgm:prSet presAssocID="{D823CF71-0209-4CF3-8C39-C940762CBE8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6B59411-01D2-40A9-B057-3CCB39B85709}" type="pres">
      <dgm:prSet presAssocID="{D823CF71-0209-4CF3-8C39-C940762CBE84}" presName="aSpace2" presStyleCnt="0"/>
      <dgm:spPr/>
    </dgm:pt>
    <dgm:pt modelId="{81F42512-F308-4CBE-A04C-3000451005BB}" type="pres">
      <dgm:prSet presAssocID="{D008E5E6-CE86-4268-BCAE-17C153D0696E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E4D96B9-2BF7-40C6-B6C0-9FD21902A36F}" type="pres">
      <dgm:prSet presAssocID="{D008E5E6-CE86-4268-BCAE-17C153D0696E}" presName="aSpace2" presStyleCnt="0"/>
      <dgm:spPr/>
    </dgm:pt>
    <dgm:pt modelId="{ED095D80-4F8D-4CC8-842B-5D01AFB08430}" type="pres">
      <dgm:prSet presAssocID="{CEE84055-8428-4053-92EF-13701CF9BA25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50BE1EA-49D4-4CE6-88DD-47FD7670CC0F}" type="pres">
      <dgm:prSet presAssocID="{CEE84055-8428-4053-92EF-13701CF9BA25}" presName="aSpace2" presStyleCnt="0"/>
      <dgm:spPr/>
    </dgm:pt>
    <dgm:pt modelId="{BF3E96A4-A2F9-4FAD-8A6C-2B46E86012E9}" type="pres">
      <dgm:prSet presAssocID="{98908165-D6EA-4F04-9E05-C95062952849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34D9E5F-EE57-4A1D-B67B-E48B73591E80}" type="pres">
      <dgm:prSet presAssocID="{0B6D3B1A-8E61-43DA-A472-2B128304C92E}" presName="aSpace" presStyleCnt="0"/>
      <dgm:spPr/>
    </dgm:pt>
    <dgm:pt modelId="{F5A51F4A-429B-4B42-A15A-E74885254D1C}" type="pres">
      <dgm:prSet presAssocID="{B8B70870-1C27-4604-8DFB-3AB11BF2704B}" presName="compNode" presStyleCnt="0"/>
      <dgm:spPr/>
    </dgm:pt>
    <dgm:pt modelId="{C68E3052-7B8A-4849-94A4-B5160F3AB39C}" type="pres">
      <dgm:prSet presAssocID="{B8B70870-1C27-4604-8DFB-3AB11BF2704B}" presName="aNode" presStyleLbl="bgShp" presStyleIdx="2" presStyleCnt="3"/>
      <dgm:spPr/>
      <dgm:t>
        <a:bodyPr/>
        <a:lstStyle/>
        <a:p>
          <a:endParaRPr lang="en-SG"/>
        </a:p>
      </dgm:t>
    </dgm:pt>
    <dgm:pt modelId="{80EBF59B-DC3F-497E-A72F-91703DB50EFC}" type="pres">
      <dgm:prSet presAssocID="{B8B70870-1C27-4604-8DFB-3AB11BF2704B}" presName="textNode" presStyleLbl="bgShp" presStyleIdx="2" presStyleCnt="3"/>
      <dgm:spPr/>
      <dgm:t>
        <a:bodyPr/>
        <a:lstStyle/>
        <a:p>
          <a:endParaRPr lang="en-SG"/>
        </a:p>
      </dgm:t>
    </dgm:pt>
    <dgm:pt modelId="{51073B47-4332-407B-89BA-5F843F7B2A7C}" type="pres">
      <dgm:prSet presAssocID="{B8B70870-1C27-4604-8DFB-3AB11BF2704B}" presName="compChildNode" presStyleCnt="0"/>
      <dgm:spPr/>
    </dgm:pt>
    <dgm:pt modelId="{D4726F07-53D8-44CB-9BAC-BCA00F8DDFA6}" type="pres">
      <dgm:prSet presAssocID="{B8B70870-1C27-4604-8DFB-3AB11BF2704B}" presName="theInnerList" presStyleCnt="0"/>
      <dgm:spPr/>
    </dgm:pt>
    <dgm:pt modelId="{B3A3CAF8-A65D-4400-9A53-CC653D1E9399}" type="pres">
      <dgm:prSet presAssocID="{AEB154D8-8684-4FED-B740-52D02E8E0447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8CF8B7CC-D24E-4BDD-8AB9-05BF35934DFC}" srcId="{0B6D3B1A-8E61-43DA-A472-2B128304C92E}" destId="{D008E5E6-CE86-4268-BCAE-17C153D0696E}" srcOrd="2" destOrd="0" parTransId="{18484E69-FF3F-453E-92EC-C6BB4418D1B1}" sibTransId="{2D8C83BF-2142-4B46-BE3C-82CFDF307FD6}"/>
    <dgm:cxn modelId="{98F31BA5-9FC9-4B07-A960-798D94CC007B}" srcId="{B8B70870-1C27-4604-8DFB-3AB11BF2704B}" destId="{AEB154D8-8684-4FED-B740-52D02E8E0447}" srcOrd="0" destOrd="0" parTransId="{FCC88C69-7C37-4326-8631-08AFBAFDA778}" sibTransId="{BBB9207D-98F1-4A20-9B5E-0C4A8E03DBD2}"/>
    <dgm:cxn modelId="{FD45495E-B80B-4894-B8DB-931C4A9D603D}" type="presOf" srcId="{0B6D3B1A-8E61-43DA-A472-2B128304C92E}" destId="{2B3D7F4B-18A7-4376-9AE5-DCAF99210688}" srcOrd="0" destOrd="0" presId="urn:microsoft.com/office/officeart/2005/8/layout/lProcess2"/>
    <dgm:cxn modelId="{05BC8D58-B74A-4D21-BD9D-70C95C73CA1F}" type="presOf" srcId="{AEB154D8-8684-4FED-B740-52D02E8E0447}" destId="{B3A3CAF8-A65D-4400-9A53-CC653D1E9399}" srcOrd="0" destOrd="0" presId="urn:microsoft.com/office/officeart/2005/8/layout/lProcess2"/>
    <dgm:cxn modelId="{7491334E-DF43-4E53-BBD1-A6B17D1E28A5}" type="presOf" srcId="{B8B70870-1C27-4604-8DFB-3AB11BF2704B}" destId="{80EBF59B-DC3F-497E-A72F-91703DB50EFC}" srcOrd="1" destOrd="0" presId="urn:microsoft.com/office/officeart/2005/8/layout/lProcess2"/>
    <dgm:cxn modelId="{D47F8353-8F32-497F-BE6A-08C03E605CC6}" srcId="{238E3631-96A6-4C48-9546-118F8F29B61B}" destId="{E648808B-48C9-4BEE-ACDE-D46C67DDF36C}" srcOrd="1" destOrd="0" parTransId="{A6213283-6EC2-4A36-A52F-104B82E6F332}" sibTransId="{AC9F3FBE-765C-42FA-B944-AEABA00292BF}"/>
    <dgm:cxn modelId="{F3EDC554-2B29-456A-B3E2-CB0AE8D8F432}" type="presOf" srcId="{B8B70870-1C27-4604-8DFB-3AB11BF2704B}" destId="{C68E3052-7B8A-4849-94A4-B5160F3AB39C}" srcOrd="0" destOrd="0" presId="urn:microsoft.com/office/officeart/2005/8/layout/lProcess2"/>
    <dgm:cxn modelId="{41CF90BE-952D-4A9D-8972-1A5B80B8162B}" srcId="{B8A83B0D-236D-4112-8AEC-310C50DECE57}" destId="{238E3631-96A6-4C48-9546-118F8F29B61B}" srcOrd="0" destOrd="0" parTransId="{B3A4D47D-707C-4058-853F-D9BCDFE96A76}" sibTransId="{C85F0B04-A39F-4E4F-BAC8-DBF6C64F8CA6}"/>
    <dgm:cxn modelId="{F96305ED-E7BA-443A-BCAE-F910EFAA5878}" type="presOf" srcId="{E648808B-48C9-4BEE-ACDE-D46C67DDF36C}" destId="{CEF6F3F2-FCCC-43BB-8D12-50BDFDD08BF8}" srcOrd="0" destOrd="0" presId="urn:microsoft.com/office/officeart/2005/8/layout/lProcess2"/>
    <dgm:cxn modelId="{85A862DE-48B5-46C8-82C1-63454126CB12}" type="presOf" srcId="{D008E5E6-CE86-4268-BCAE-17C153D0696E}" destId="{81F42512-F308-4CBE-A04C-3000451005BB}" srcOrd="0" destOrd="0" presId="urn:microsoft.com/office/officeart/2005/8/layout/lProcess2"/>
    <dgm:cxn modelId="{15EB1BE7-3749-433A-953B-D05B511AFC83}" type="presOf" srcId="{238E3631-96A6-4C48-9546-118F8F29B61B}" destId="{80DD3E5C-8E5B-4006-902C-210C63C0FABA}" srcOrd="1" destOrd="0" presId="urn:microsoft.com/office/officeart/2005/8/layout/lProcess2"/>
    <dgm:cxn modelId="{AAA7A36B-7043-4928-93C2-68AB9DA994BF}" srcId="{238E3631-96A6-4C48-9546-118F8F29B61B}" destId="{51B5061F-D13E-4423-80A8-71122DF857F7}" srcOrd="0" destOrd="0" parTransId="{86F042B7-95E4-47FA-B14A-D9925D56FB29}" sibTransId="{A16FDD45-4A28-4A94-8797-2CA727CBA9BF}"/>
    <dgm:cxn modelId="{8E1C227F-13A6-4416-834E-9C4E8629F5A3}" type="presOf" srcId="{D823CF71-0209-4CF3-8C39-C940762CBE84}" destId="{F005046E-CD86-405B-8328-CC019ABEE455}" srcOrd="0" destOrd="0" presId="urn:microsoft.com/office/officeart/2005/8/layout/lProcess2"/>
    <dgm:cxn modelId="{07A60063-8210-4C9D-A29D-BF79878BED48}" type="presOf" srcId="{B8A83B0D-236D-4112-8AEC-310C50DECE57}" destId="{EAB58A29-6335-4DD0-80AD-515E2F9F84A7}" srcOrd="0" destOrd="0" presId="urn:microsoft.com/office/officeart/2005/8/layout/lProcess2"/>
    <dgm:cxn modelId="{9F0841CB-BEEA-4638-9B21-9A813748359F}" srcId="{B8A83B0D-236D-4112-8AEC-310C50DECE57}" destId="{0B6D3B1A-8E61-43DA-A472-2B128304C92E}" srcOrd="1" destOrd="0" parTransId="{C210466A-EDB1-48BB-8B94-E5C91C9AA225}" sibTransId="{31D79755-8225-4A63-BB9D-CA355ECD2A55}"/>
    <dgm:cxn modelId="{E8DC4A38-8A82-4E26-8DE9-78C7B29B54D8}" srcId="{B8A83B0D-236D-4112-8AEC-310C50DECE57}" destId="{B8B70870-1C27-4604-8DFB-3AB11BF2704B}" srcOrd="2" destOrd="0" parTransId="{003404E1-E660-41C0-B74F-7F8FC027FD69}" sibTransId="{69BF5C80-B5E4-491D-8618-B35106BDA5B8}"/>
    <dgm:cxn modelId="{0E02987A-AF7F-4162-A680-AA6B2FFEF6FF}" srcId="{0B6D3B1A-8E61-43DA-A472-2B128304C92E}" destId="{D823CF71-0209-4CF3-8C39-C940762CBE84}" srcOrd="1" destOrd="0" parTransId="{D7AC5424-FC56-43DE-878D-79CD7764AD8D}" sibTransId="{81AC8905-3C26-4791-ACA5-415CEA14A629}"/>
    <dgm:cxn modelId="{2D2751A2-59FF-4E70-A2CA-360D21C438BF}" type="presOf" srcId="{CEE84055-8428-4053-92EF-13701CF9BA25}" destId="{ED095D80-4F8D-4CC8-842B-5D01AFB08430}" srcOrd="0" destOrd="0" presId="urn:microsoft.com/office/officeart/2005/8/layout/lProcess2"/>
    <dgm:cxn modelId="{D5110AC1-0979-48EF-BFBB-FFF85D40718B}" srcId="{0B6D3B1A-8E61-43DA-A472-2B128304C92E}" destId="{98908165-D6EA-4F04-9E05-C95062952849}" srcOrd="4" destOrd="0" parTransId="{BDD04369-DA8C-46C8-BB58-B17A940EE463}" sibTransId="{7F7BE478-9175-4F0F-946C-D21468ACF49D}"/>
    <dgm:cxn modelId="{C228B192-6DEB-412D-8245-00FD519D32C3}" srcId="{0B6D3B1A-8E61-43DA-A472-2B128304C92E}" destId="{F715D3A7-E601-49E9-9E86-ABFF1061F8CE}" srcOrd="0" destOrd="0" parTransId="{B4B9ADFD-F223-4231-B32C-14E4D8B23D90}" sibTransId="{5558AF73-FDB1-4C21-A76A-88D04EBE23EB}"/>
    <dgm:cxn modelId="{C6D1FBC8-2331-4732-8E73-959A925565C8}" type="presOf" srcId="{0B6D3B1A-8E61-43DA-A472-2B128304C92E}" destId="{72E68444-4E90-459C-8B8C-D01BEE5A7D8A}" srcOrd="1" destOrd="0" presId="urn:microsoft.com/office/officeart/2005/8/layout/lProcess2"/>
    <dgm:cxn modelId="{B535E623-BDE4-48AF-9BA0-1172A2F37872}" type="presOf" srcId="{51B5061F-D13E-4423-80A8-71122DF857F7}" destId="{ED77AF1B-0426-4EEF-8D3B-E263635878CE}" srcOrd="0" destOrd="0" presId="urn:microsoft.com/office/officeart/2005/8/layout/lProcess2"/>
    <dgm:cxn modelId="{05D830AE-F434-4027-B9D9-1E188FBD7B5E}" type="presOf" srcId="{238E3631-96A6-4C48-9546-118F8F29B61B}" destId="{ACF8C8C7-2CED-4CCA-82BD-804DC2FF94F5}" srcOrd="0" destOrd="0" presId="urn:microsoft.com/office/officeart/2005/8/layout/lProcess2"/>
    <dgm:cxn modelId="{A34001A6-D546-4C23-B216-9DF93A5EBD61}" srcId="{0B6D3B1A-8E61-43DA-A472-2B128304C92E}" destId="{CEE84055-8428-4053-92EF-13701CF9BA25}" srcOrd="3" destOrd="0" parTransId="{69FA1550-E571-4BE0-A225-BA1F0110C666}" sibTransId="{FBEC2030-69AC-445C-91A3-8C7A23DEC165}"/>
    <dgm:cxn modelId="{695C0C13-6880-4244-AABB-219530502FA2}" type="presOf" srcId="{F715D3A7-E601-49E9-9E86-ABFF1061F8CE}" destId="{6EF5D89F-46B3-4B89-A127-E5A09E8EE1A0}" srcOrd="0" destOrd="0" presId="urn:microsoft.com/office/officeart/2005/8/layout/lProcess2"/>
    <dgm:cxn modelId="{1F171DBD-8B79-42EB-890A-A5912C75F71F}" type="presOf" srcId="{98908165-D6EA-4F04-9E05-C95062952849}" destId="{BF3E96A4-A2F9-4FAD-8A6C-2B46E86012E9}" srcOrd="0" destOrd="0" presId="urn:microsoft.com/office/officeart/2005/8/layout/lProcess2"/>
    <dgm:cxn modelId="{F18862DA-34A7-44F2-949A-AA6E7932BA83}" type="presParOf" srcId="{EAB58A29-6335-4DD0-80AD-515E2F9F84A7}" destId="{9288D438-60D3-4748-B18A-019FF8C82012}" srcOrd="0" destOrd="0" presId="urn:microsoft.com/office/officeart/2005/8/layout/lProcess2"/>
    <dgm:cxn modelId="{9A871419-425D-465A-946B-AD0E2D38B665}" type="presParOf" srcId="{9288D438-60D3-4748-B18A-019FF8C82012}" destId="{ACF8C8C7-2CED-4CCA-82BD-804DC2FF94F5}" srcOrd="0" destOrd="0" presId="urn:microsoft.com/office/officeart/2005/8/layout/lProcess2"/>
    <dgm:cxn modelId="{86F0A142-05C6-456C-A6FC-C91719415143}" type="presParOf" srcId="{9288D438-60D3-4748-B18A-019FF8C82012}" destId="{80DD3E5C-8E5B-4006-902C-210C63C0FABA}" srcOrd="1" destOrd="0" presId="urn:microsoft.com/office/officeart/2005/8/layout/lProcess2"/>
    <dgm:cxn modelId="{F6FD61D8-7DA6-4310-A14F-1A48E40885C9}" type="presParOf" srcId="{9288D438-60D3-4748-B18A-019FF8C82012}" destId="{93687B02-6FDF-45AF-A6D3-7AB3F0455CB9}" srcOrd="2" destOrd="0" presId="urn:microsoft.com/office/officeart/2005/8/layout/lProcess2"/>
    <dgm:cxn modelId="{C96CF55E-BBE3-416E-85A8-7AE2AE147FB1}" type="presParOf" srcId="{93687B02-6FDF-45AF-A6D3-7AB3F0455CB9}" destId="{B09DE4DA-17D4-49A5-B243-90FC40BFA762}" srcOrd="0" destOrd="0" presId="urn:microsoft.com/office/officeart/2005/8/layout/lProcess2"/>
    <dgm:cxn modelId="{7FD7780B-66FA-4E73-B888-A4C4B5BB3605}" type="presParOf" srcId="{B09DE4DA-17D4-49A5-B243-90FC40BFA762}" destId="{ED77AF1B-0426-4EEF-8D3B-E263635878CE}" srcOrd="0" destOrd="0" presId="urn:microsoft.com/office/officeart/2005/8/layout/lProcess2"/>
    <dgm:cxn modelId="{8CDDA727-0A4D-43ED-9FB0-B082016B855A}" type="presParOf" srcId="{B09DE4DA-17D4-49A5-B243-90FC40BFA762}" destId="{24C143B1-AA4A-4179-A1AB-684012C02A23}" srcOrd="1" destOrd="0" presId="urn:microsoft.com/office/officeart/2005/8/layout/lProcess2"/>
    <dgm:cxn modelId="{E9299165-B5B2-4AF7-BF33-7462CB40FAEF}" type="presParOf" srcId="{B09DE4DA-17D4-49A5-B243-90FC40BFA762}" destId="{CEF6F3F2-FCCC-43BB-8D12-50BDFDD08BF8}" srcOrd="2" destOrd="0" presId="urn:microsoft.com/office/officeart/2005/8/layout/lProcess2"/>
    <dgm:cxn modelId="{F4F03A2B-3BE7-44F7-8A6F-039CBAEC79D4}" type="presParOf" srcId="{EAB58A29-6335-4DD0-80AD-515E2F9F84A7}" destId="{098A09E6-7227-45D9-A7ED-31B381504245}" srcOrd="1" destOrd="0" presId="urn:microsoft.com/office/officeart/2005/8/layout/lProcess2"/>
    <dgm:cxn modelId="{A205C993-E141-4622-AED9-704BAEAC29AC}" type="presParOf" srcId="{EAB58A29-6335-4DD0-80AD-515E2F9F84A7}" destId="{8017DF70-CE7B-4748-A40F-6D3E9C37201C}" srcOrd="2" destOrd="0" presId="urn:microsoft.com/office/officeart/2005/8/layout/lProcess2"/>
    <dgm:cxn modelId="{1DA92F6B-9AE8-4377-A05C-C09AC5D2B736}" type="presParOf" srcId="{8017DF70-CE7B-4748-A40F-6D3E9C37201C}" destId="{2B3D7F4B-18A7-4376-9AE5-DCAF99210688}" srcOrd="0" destOrd="0" presId="urn:microsoft.com/office/officeart/2005/8/layout/lProcess2"/>
    <dgm:cxn modelId="{0267702F-24B4-4B9A-9674-F6AE3215F30E}" type="presParOf" srcId="{8017DF70-CE7B-4748-A40F-6D3E9C37201C}" destId="{72E68444-4E90-459C-8B8C-D01BEE5A7D8A}" srcOrd="1" destOrd="0" presId="urn:microsoft.com/office/officeart/2005/8/layout/lProcess2"/>
    <dgm:cxn modelId="{BE8C4094-3339-43C8-B210-DEC38E937794}" type="presParOf" srcId="{8017DF70-CE7B-4748-A40F-6D3E9C37201C}" destId="{0EE1C6C5-0E7E-4C5B-918E-0F8806183EE4}" srcOrd="2" destOrd="0" presId="urn:microsoft.com/office/officeart/2005/8/layout/lProcess2"/>
    <dgm:cxn modelId="{E0152EFD-AC77-4706-A9BD-C5B033ECD432}" type="presParOf" srcId="{0EE1C6C5-0E7E-4C5B-918E-0F8806183EE4}" destId="{3219E06B-F98D-4DF4-B3A2-7E02AE3AEE37}" srcOrd="0" destOrd="0" presId="urn:microsoft.com/office/officeart/2005/8/layout/lProcess2"/>
    <dgm:cxn modelId="{F1BA29F9-A30A-4494-8969-9A4EAD0CA40F}" type="presParOf" srcId="{3219E06B-F98D-4DF4-B3A2-7E02AE3AEE37}" destId="{6EF5D89F-46B3-4B89-A127-E5A09E8EE1A0}" srcOrd="0" destOrd="0" presId="urn:microsoft.com/office/officeart/2005/8/layout/lProcess2"/>
    <dgm:cxn modelId="{255E7886-7A91-42EB-B1C6-E7AB5EA390DC}" type="presParOf" srcId="{3219E06B-F98D-4DF4-B3A2-7E02AE3AEE37}" destId="{D4BCB841-C2F9-4250-8852-8ACFA2E493C5}" srcOrd="1" destOrd="0" presId="urn:microsoft.com/office/officeart/2005/8/layout/lProcess2"/>
    <dgm:cxn modelId="{724ACA79-562D-457E-A052-FD8976990C35}" type="presParOf" srcId="{3219E06B-F98D-4DF4-B3A2-7E02AE3AEE37}" destId="{F005046E-CD86-405B-8328-CC019ABEE455}" srcOrd="2" destOrd="0" presId="urn:microsoft.com/office/officeart/2005/8/layout/lProcess2"/>
    <dgm:cxn modelId="{25C9A029-2486-4DAB-AF0D-8F2D50CE3ADF}" type="presParOf" srcId="{3219E06B-F98D-4DF4-B3A2-7E02AE3AEE37}" destId="{46B59411-01D2-40A9-B057-3CCB39B85709}" srcOrd="3" destOrd="0" presId="urn:microsoft.com/office/officeart/2005/8/layout/lProcess2"/>
    <dgm:cxn modelId="{D5642A2A-3DD8-4504-B5DA-946E7828B9C3}" type="presParOf" srcId="{3219E06B-F98D-4DF4-B3A2-7E02AE3AEE37}" destId="{81F42512-F308-4CBE-A04C-3000451005BB}" srcOrd="4" destOrd="0" presId="urn:microsoft.com/office/officeart/2005/8/layout/lProcess2"/>
    <dgm:cxn modelId="{FA2A7FFF-4BD1-43AD-A501-E9869C13F236}" type="presParOf" srcId="{3219E06B-F98D-4DF4-B3A2-7E02AE3AEE37}" destId="{DE4D96B9-2BF7-40C6-B6C0-9FD21902A36F}" srcOrd="5" destOrd="0" presId="urn:microsoft.com/office/officeart/2005/8/layout/lProcess2"/>
    <dgm:cxn modelId="{8D2CCF08-B8C8-490D-AA1E-1D72216EF956}" type="presParOf" srcId="{3219E06B-F98D-4DF4-B3A2-7E02AE3AEE37}" destId="{ED095D80-4F8D-4CC8-842B-5D01AFB08430}" srcOrd="6" destOrd="0" presId="urn:microsoft.com/office/officeart/2005/8/layout/lProcess2"/>
    <dgm:cxn modelId="{ED979552-4281-4CEC-8777-7BE96560A472}" type="presParOf" srcId="{3219E06B-F98D-4DF4-B3A2-7E02AE3AEE37}" destId="{850BE1EA-49D4-4CE6-88DD-47FD7670CC0F}" srcOrd="7" destOrd="0" presId="urn:microsoft.com/office/officeart/2005/8/layout/lProcess2"/>
    <dgm:cxn modelId="{13E7E66D-753C-4E63-9F79-48421F0DC293}" type="presParOf" srcId="{3219E06B-F98D-4DF4-B3A2-7E02AE3AEE37}" destId="{BF3E96A4-A2F9-4FAD-8A6C-2B46E86012E9}" srcOrd="8" destOrd="0" presId="urn:microsoft.com/office/officeart/2005/8/layout/lProcess2"/>
    <dgm:cxn modelId="{DB4E59F8-02A9-4A90-8D99-47AEAC431C45}" type="presParOf" srcId="{EAB58A29-6335-4DD0-80AD-515E2F9F84A7}" destId="{B34D9E5F-EE57-4A1D-B67B-E48B73591E80}" srcOrd="3" destOrd="0" presId="urn:microsoft.com/office/officeart/2005/8/layout/lProcess2"/>
    <dgm:cxn modelId="{859D09AC-40E7-4320-8301-FECE497A88B6}" type="presParOf" srcId="{EAB58A29-6335-4DD0-80AD-515E2F9F84A7}" destId="{F5A51F4A-429B-4B42-A15A-E74885254D1C}" srcOrd="4" destOrd="0" presId="urn:microsoft.com/office/officeart/2005/8/layout/lProcess2"/>
    <dgm:cxn modelId="{35E51BD1-17E5-4B28-AC90-B75D84160AA1}" type="presParOf" srcId="{F5A51F4A-429B-4B42-A15A-E74885254D1C}" destId="{C68E3052-7B8A-4849-94A4-B5160F3AB39C}" srcOrd="0" destOrd="0" presId="urn:microsoft.com/office/officeart/2005/8/layout/lProcess2"/>
    <dgm:cxn modelId="{0E882B7E-3417-4AD5-AFA4-FBD0D78B354D}" type="presParOf" srcId="{F5A51F4A-429B-4B42-A15A-E74885254D1C}" destId="{80EBF59B-DC3F-497E-A72F-91703DB50EFC}" srcOrd="1" destOrd="0" presId="urn:microsoft.com/office/officeart/2005/8/layout/lProcess2"/>
    <dgm:cxn modelId="{0EB4EF02-DBC9-4681-BD64-DEA66CADE76D}" type="presParOf" srcId="{F5A51F4A-429B-4B42-A15A-E74885254D1C}" destId="{51073B47-4332-407B-89BA-5F843F7B2A7C}" srcOrd="2" destOrd="0" presId="urn:microsoft.com/office/officeart/2005/8/layout/lProcess2"/>
    <dgm:cxn modelId="{FD9D922C-1344-45EB-B274-EE3A3AFA181E}" type="presParOf" srcId="{51073B47-4332-407B-89BA-5F843F7B2A7C}" destId="{D4726F07-53D8-44CB-9BAC-BCA00F8DDFA6}" srcOrd="0" destOrd="0" presId="urn:microsoft.com/office/officeart/2005/8/layout/lProcess2"/>
    <dgm:cxn modelId="{EA9B47F2-313A-4682-B608-4D4E9D6064BC}" type="presParOf" srcId="{D4726F07-53D8-44CB-9BAC-BCA00F8DDFA6}" destId="{B3A3CAF8-A65D-4400-9A53-CC653D1E939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AE11DF-4F1E-4A8E-AC41-56970B466692}" type="doc">
      <dgm:prSet loTypeId="urn:microsoft.com/office/officeart/2005/8/layout/default#1" loCatId="list" qsTypeId="urn:microsoft.com/office/officeart/2005/8/quickstyle/simple1" qsCatId="simple" csTypeId="urn:microsoft.com/office/officeart/2005/8/colors/colorful1#5" csCatId="colorful" phldr="1"/>
      <dgm:spPr/>
      <dgm:t>
        <a:bodyPr/>
        <a:lstStyle/>
        <a:p>
          <a:endParaRPr lang="en-SG"/>
        </a:p>
      </dgm:t>
    </dgm:pt>
    <dgm:pt modelId="{4A7AFB92-346A-4CF6-9BB6-9706B9EDFDF3}">
      <dgm:prSet phldrT="[Text]"/>
      <dgm:spPr/>
      <dgm:t>
        <a:bodyPr/>
        <a:lstStyle/>
        <a:p>
          <a:r>
            <a:rPr lang="en-SG" dirty="0" smtClean="0"/>
            <a:t>Remediation in nuclear polluted waters containing Strontium</a:t>
          </a:r>
          <a:endParaRPr lang="en-SG" dirty="0"/>
        </a:p>
      </dgm:t>
    </dgm:pt>
    <dgm:pt modelId="{21516221-ED7C-44FC-9C84-C6981D52907D}" type="parTrans" cxnId="{9A18EF78-3CDF-4B85-A8EE-6FFDAEC82DF4}">
      <dgm:prSet/>
      <dgm:spPr/>
      <dgm:t>
        <a:bodyPr/>
        <a:lstStyle/>
        <a:p>
          <a:endParaRPr lang="en-SG"/>
        </a:p>
      </dgm:t>
    </dgm:pt>
    <dgm:pt modelId="{C214E219-8D12-4590-AA03-95C9F1C8B0AD}" type="sibTrans" cxnId="{9A18EF78-3CDF-4B85-A8EE-6FFDAEC82DF4}">
      <dgm:prSet/>
      <dgm:spPr/>
      <dgm:t>
        <a:bodyPr/>
        <a:lstStyle/>
        <a:p>
          <a:endParaRPr lang="en-SG"/>
        </a:p>
      </dgm:t>
    </dgm:pt>
    <dgm:pt modelId="{58D8E4E2-811A-4F45-9C6C-5578BDD4DE9A}">
      <dgm:prSet phldrT="[Text]"/>
      <dgm:spPr/>
      <dgm:t>
        <a:bodyPr/>
        <a:lstStyle/>
        <a:p>
          <a:r>
            <a:rPr lang="en-SG" dirty="0" smtClean="0"/>
            <a:t>Remediation of polluted wastewaters due to improper water treatment processes</a:t>
          </a:r>
          <a:endParaRPr lang="en-SG" dirty="0"/>
        </a:p>
      </dgm:t>
    </dgm:pt>
    <dgm:pt modelId="{0B047E97-AB92-46E3-BF50-5AFE374C729A}" type="parTrans" cxnId="{3AE3B3BB-D966-44F1-8D62-70CCE3F56E67}">
      <dgm:prSet/>
      <dgm:spPr/>
      <dgm:t>
        <a:bodyPr/>
        <a:lstStyle/>
        <a:p>
          <a:endParaRPr lang="en-SG"/>
        </a:p>
      </dgm:t>
    </dgm:pt>
    <dgm:pt modelId="{550A6463-B6A1-4830-A167-E24CDF4C9FD3}" type="sibTrans" cxnId="{3AE3B3BB-D966-44F1-8D62-70CCE3F56E67}">
      <dgm:prSet/>
      <dgm:spPr/>
      <dgm:t>
        <a:bodyPr/>
        <a:lstStyle/>
        <a:p>
          <a:endParaRPr lang="en-SG"/>
        </a:p>
      </dgm:t>
    </dgm:pt>
    <dgm:pt modelId="{5EF4DD83-C7C7-409A-9A1E-021A40E30A10}" type="pres">
      <dgm:prSet presAssocID="{AEAE11DF-4F1E-4A8E-AC41-56970B46669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0DE9250F-4C21-4875-93BD-6E2C6863D7C7}" type="pres">
      <dgm:prSet presAssocID="{4A7AFB92-346A-4CF6-9BB6-9706B9EDFDF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5E43D06-98C9-4326-B58A-A5306100E9C4}" type="pres">
      <dgm:prSet presAssocID="{C214E219-8D12-4590-AA03-95C9F1C8B0AD}" presName="sibTrans" presStyleCnt="0"/>
      <dgm:spPr/>
    </dgm:pt>
    <dgm:pt modelId="{06DE52E0-7E89-4E58-9D82-7BC47A1A10BE}" type="pres">
      <dgm:prSet presAssocID="{58D8E4E2-811A-4F45-9C6C-5578BDD4DE9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3AE3B3BB-D966-44F1-8D62-70CCE3F56E67}" srcId="{AEAE11DF-4F1E-4A8E-AC41-56970B466692}" destId="{58D8E4E2-811A-4F45-9C6C-5578BDD4DE9A}" srcOrd="1" destOrd="0" parTransId="{0B047E97-AB92-46E3-BF50-5AFE374C729A}" sibTransId="{550A6463-B6A1-4830-A167-E24CDF4C9FD3}"/>
    <dgm:cxn modelId="{9A18EF78-3CDF-4B85-A8EE-6FFDAEC82DF4}" srcId="{AEAE11DF-4F1E-4A8E-AC41-56970B466692}" destId="{4A7AFB92-346A-4CF6-9BB6-9706B9EDFDF3}" srcOrd="0" destOrd="0" parTransId="{21516221-ED7C-44FC-9C84-C6981D52907D}" sibTransId="{C214E219-8D12-4590-AA03-95C9F1C8B0AD}"/>
    <dgm:cxn modelId="{8C321701-CE2E-4DA8-B300-5E243C2C2593}" type="presOf" srcId="{AEAE11DF-4F1E-4A8E-AC41-56970B466692}" destId="{5EF4DD83-C7C7-409A-9A1E-021A40E30A10}" srcOrd="0" destOrd="0" presId="urn:microsoft.com/office/officeart/2005/8/layout/default#1"/>
    <dgm:cxn modelId="{DB4CB57F-C505-446D-B058-4366427902DC}" type="presOf" srcId="{58D8E4E2-811A-4F45-9C6C-5578BDD4DE9A}" destId="{06DE52E0-7E89-4E58-9D82-7BC47A1A10BE}" srcOrd="0" destOrd="0" presId="urn:microsoft.com/office/officeart/2005/8/layout/default#1"/>
    <dgm:cxn modelId="{7E774F05-4697-4A6D-AB9D-CCD69F2CACF0}" type="presOf" srcId="{4A7AFB92-346A-4CF6-9BB6-9706B9EDFDF3}" destId="{0DE9250F-4C21-4875-93BD-6E2C6863D7C7}" srcOrd="0" destOrd="0" presId="urn:microsoft.com/office/officeart/2005/8/layout/default#1"/>
    <dgm:cxn modelId="{ECCE47ED-F409-41DC-B967-C7DA6DB6919B}" type="presParOf" srcId="{5EF4DD83-C7C7-409A-9A1E-021A40E30A10}" destId="{0DE9250F-4C21-4875-93BD-6E2C6863D7C7}" srcOrd="0" destOrd="0" presId="urn:microsoft.com/office/officeart/2005/8/layout/default#1"/>
    <dgm:cxn modelId="{7E25C768-5B27-47FC-945B-2666DEA901BB}" type="presParOf" srcId="{5EF4DD83-C7C7-409A-9A1E-021A40E30A10}" destId="{D5E43D06-98C9-4326-B58A-A5306100E9C4}" srcOrd="1" destOrd="0" presId="urn:microsoft.com/office/officeart/2005/8/layout/default#1"/>
    <dgm:cxn modelId="{7E24A447-4B51-488D-A1E6-045B26BA89BE}" type="presParOf" srcId="{5EF4DD83-C7C7-409A-9A1E-021A40E30A10}" destId="{06DE52E0-7E89-4E58-9D82-7BC47A1A10BE}" srcOrd="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2C18-52A6-4B37-B58F-C493455AAB27}">
      <dsp:nvSpPr>
        <dsp:cNvPr id="0" name=""/>
        <dsp:cNvSpPr/>
      </dsp:nvSpPr>
      <dsp:spPr>
        <a:xfrm rot="5400000">
          <a:off x="5770468" y="-2109256"/>
          <a:ext cx="1555557" cy="616305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800" kern="1200" dirty="0" smtClean="0"/>
            <a:t>The process where the heavy metals are adsorbed into algae</a:t>
          </a:r>
          <a:endParaRPr lang="en-SG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800" kern="1200" dirty="0" smtClean="0"/>
            <a:t>Cell wall of green algae contains </a:t>
          </a:r>
          <a:r>
            <a:rPr lang="en-SG" sz="1800" kern="1200" dirty="0" err="1" smtClean="0"/>
            <a:t>heteropolysaccharides</a:t>
          </a:r>
          <a:r>
            <a:rPr lang="en-SG" sz="1800" kern="1200" dirty="0" smtClean="0"/>
            <a:t>, which offer carboxyl and sulfate groups for sequestration of heavy metal ions </a:t>
          </a:r>
          <a:r>
            <a:rPr lang="en-SG" sz="1200" kern="1200" dirty="0" smtClean="0">
              <a:latin typeface="Roboto" pitchFamily="2" charset="0"/>
              <a:ea typeface="Roboto" pitchFamily="2" charset="0"/>
            </a:rPr>
            <a:t>(Kumar &amp; </a:t>
          </a:r>
          <a:r>
            <a:rPr lang="en-SG" sz="1200" kern="1200" dirty="0" err="1" smtClean="0">
              <a:latin typeface="Roboto" pitchFamily="2" charset="0"/>
              <a:ea typeface="Roboto" pitchFamily="2" charset="0"/>
            </a:rPr>
            <a:t>Oommen</a:t>
          </a:r>
          <a:r>
            <a:rPr lang="en-SG" sz="1200" kern="1200" dirty="0" smtClean="0">
              <a:latin typeface="Roboto" pitchFamily="2" charset="0"/>
              <a:ea typeface="Roboto" pitchFamily="2" charset="0"/>
            </a:rPr>
            <a:t>, 2010)</a:t>
          </a:r>
          <a:endParaRPr lang="en-SG" sz="1200" kern="1200" dirty="0">
            <a:latin typeface="Roboto" pitchFamily="2" charset="0"/>
            <a:ea typeface="Roboto" pitchFamily="2" charset="0"/>
          </a:endParaRPr>
        </a:p>
      </dsp:txBody>
      <dsp:txXfrm rot="-5400000">
        <a:off x="3466719" y="270429"/>
        <a:ext cx="6087120" cy="1403685"/>
      </dsp:txXfrm>
    </dsp:sp>
    <dsp:sp modelId="{059CCA09-7A75-438D-84FA-CE1D52CADDBE}">
      <dsp:nvSpPr>
        <dsp:cNvPr id="0" name=""/>
        <dsp:cNvSpPr/>
      </dsp:nvSpPr>
      <dsp:spPr>
        <a:xfrm>
          <a:off x="0" y="48"/>
          <a:ext cx="3466719" cy="19444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500" kern="1200" dirty="0" smtClean="0"/>
            <a:t>Physical adsorption</a:t>
          </a:r>
          <a:endParaRPr lang="en-SG" sz="4500" kern="1200" dirty="0"/>
        </a:p>
      </dsp:txBody>
      <dsp:txXfrm>
        <a:off x="94920" y="94968"/>
        <a:ext cx="3276879" cy="1754606"/>
      </dsp:txXfrm>
    </dsp:sp>
    <dsp:sp modelId="{1930FB4E-3D9D-4973-B541-2C7DE9D49DA6}">
      <dsp:nvSpPr>
        <dsp:cNvPr id="0" name=""/>
        <dsp:cNvSpPr/>
      </dsp:nvSpPr>
      <dsp:spPr>
        <a:xfrm rot="5400000">
          <a:off x="5770468" y="-67586"/>
          <a:ext cx="1555557" cy="616305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000" i="1" kern="1200" dirty="0" err="1" smtClean="0"/>
            <a:t>Mayaca</a:t>
          </a:r>
          <a:r>
            <a:rPr lang="en-SG" sz="2000" i="1" kern="1200" dirty="0" smtClean="0"/>
            <a:t> </a:t>
          </a:r>
          <a:r>
            <a:rPr lang="en-SG" sz="2000" i="1" kern="1200" dirty="0" err="1" smtClean="0"/>
            <a:t>fluviatilis</a:t>
          </a:r>
          <a:r>
            <a:rPr lang="en-SG" sz="2000" i="1" kern="1200" dirty="0" smtClean="0"/>
            <a:t> </a:t>
          </a:r>
          <a:r>
            <a:rPr lang="en-SG" sz="2000" kern="1200" dirty="0" smtClean="0"/>
            <a:t>Algae takes in heavy metal ions and metabolises it</a:t>
          </a:r>
          <a:endParaRPr lang="en-S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000" kern="1200" dirty="0" smtClean="0"/>
            <a:t>Heavy metals such as Cu are essential micronutrients for algal metabolism </a:t>
          </a:r>
          <a:r>
            <a:rPr lang="sv-SE" sz="1200" kern="1200" dirty="0" smtClean="0">
              <a:latin typeface="Roboto" pitchFamily="2" charset="0"/>
              <a:ea typeface="Roboto" pitchFamily="2" charset="0"/>
            </a:rPr>
            <a:t>(Bunghez, Ion, Dumitriu, &amp; Fierascu, 2010)</a:t>
          </a:r>
          <a:endParaRPr lang="en-SG" sz="1200" kern="1200" dirty="0">
            <a:latin typeface="Roboto" pitchFamily="2" charset="0"/>
            <a:ea typeface="Roboto" pitchFamily="2" charset="0"/>
          </a:endParaRPr>
        </a:p>
      </dsp:txBody>
      <dsp:txXfrm rot="-5400000">
        <a:off x="3466719" y="2312099"/>
        <a:ext cx="6087120" cy="1403685"/>
      </dsp:txXfrm>
    </dsp:sp>
    <dsp:sp modelId="{84588AF9-EBBB-4489-9B7A-D5161D7ECC92}">
      <dsp:nvSpPr>
        <dsp:cNvPr id="0" name=""/>
        <dsp:cNvSpPr/>
      </dsp:nvSpPr>
      <dsp:spPr>
        <a:xfrm>
          <a:off x="0" y="2041717"/>
          <a:ext cx="3466719" cy="19444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500" kern="1200" dirty="0" smtClean="0"/>
            <a:t>Metabolism</a:t>
          </a:r>
          <a:endParaRPr lang="en-SG" sz="4500" kern="1200" dirty="0"/>
        </a:p>
      </dsp:txBody>
      <dsp:txXfrm>
        <a:off x="94920" y="2136637"/>
        <a:ext cx="3276879" cy="1754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F868A-DD2F-4BF8-BBF2-7407D2278359}">
      <dsp:nvSpPr>
        <dsp:cNvPr id="0" name=""/>
        <dsp:cNvSpPr/>
      </dsp:nvSpPr>
      <dsp:spPr>
        <a:xfrm>
          <a:off x="0" y="0"/>
          <a:ext cx="3804566" cy="3804566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6C64-91D8-46B4-94D2-5F993EF10571}">
      <dsp:nvSpPr>
        <dsp:cNvPr id="0" name=""/>
        <dsp:cNvSpPr/>
      </dsp:nvSpPr>
      <dsp:spPr>
        <a:xfrm>
          <a:off x="2795260" y="381682"/>
          <a:ext cx="2472967" cy="11562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000" kern="1200" dirty="0" smtClean="0"/>
            <a:t>Acceptable human threshold: 1.3 ppm </a:t>
          </a:r>
          <a:br>
            <a:rPr lang="en-SG" sz="2000" kern="1200" dirty="0" smtClean="0"/>
          </a:br>
          <a:r>
            <a:rPr lang="en-SG" sz="1400" kern="1200" dirty="0" smtClean="0"/>
            <a:t>(US EPA, </a:t>
          </a:r>
          <a:r>
            <a:rPr lang="en-SG" sz="1400" kern="1200" dirty="0" err="1" smtClean="0"/>
            <a:t>n.d.</a:t>
          </a:r>
          <a:r>
            <a:rPr lang="en-SG" sz="1400" kern="1200" dirty="0" smtClean="0"/>
            <a:t>)</a:t>
          </a:r>
          <a:endParaRPr lang="en-SG" sz="1400" kern="1200" dirty="0"/>
        </a:p>
      </dsp:txBody>
      <dsp:txXfrm>
        <a:off x="2851703" y="438125"/>
        <a:ext cx="2360081" cy="1043345"/>
      </dsp:txXfrm>
    </dsp:sp>
    <dsp:sp modelId="{E0ABE5D1-2162-4D6B-B395-9361AA5AF0AC}">
      <dsp:nvSpPr>
        <dsp:cNvPr id="0" name=""/>
        <dsp:cNvSpPr/>
      </dsp:nvSpPr>
      <dsp:spPr>
        <a:xfrm>
          <a:off x="2795260" y="1682442"/>
          <a:ext cx="2472967" cy="1595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Ocean: 0.00025 ppm in water and up to 100 ppm in sediments </a:t>
          </a:r>
          <a:r>
            <a:rPr lang="en-SG" sz="1400" kern="1200" dirty="0" smtClean="0"/>
            <a:t/>
          </a:r>
          <a:br>
            <a:rPr lang="en-SG" sz="1400" kern="1200" dirty="0" smtClean="0"/>
          </a:br>
          <a:r>
            <a:rPr lang="en-SG" sz="1400" kern="1200" dirty="0" smtClean="0"/>
            <a:t>(Neal Blossom, </a:t>
          </a:r>
          <a:r>
            <a:rPr lang="en-SG" sz="1400" kern="1200" dirty="0" err="1" smtClean="0"/>
            <a:t>n.d.</a:t>
          </a:r>
          <a:r>
            <a:rPr lang="en-SG" sz="1400" kern="1200" dirty="0" smtClean="0"/>
            <a:t>)</a:t>
          </a:r>
          <a:endParaRPr lang="en-SG" sz="1400" kern="1200" dirty="0"/>
        </a:p>
      </dsp:txBody>
      <dsp:txXfrm>
        <a:off x="2873166" y="1760348"/>
        <a:ext cx="2317155" cy="1440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F57A-C9B7-45D1-AD55-C1B1132DA626}">
      <dsp:nvSpPr>
        <dsp:cNvPr id="0" name=""/>
        <dsp:cNvSpPr/>
      </dsp:nvSpPr>
      <dsp:spPr>
        <a:xfrm rot="5400000">
          <a:off x="-319987" y="323182"/>
          <a:ext cx="2133246" cy="14932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4200" kern="1200" dirty="0"/>
        </a:p>
      </dsp:txBody>
      <dsp:txXfrm rot="-5400000">
        <a:off x="0" y="749831"/>
        <a:ext cx="1493272" cy="639974"/>
      </dsp:txXfrm>
    </dsp:sp>
    <dsp:sp modelId="{2D253E54-55AE-4282-90D4-B45CA7F48007}">
      <dsp:nvSpPr>
        <dsp:cNvPr id="0" name=""/>
        <dsp:cNvSpPr/>
      </dsp:nvSpPr>
      <dsp:spPr>
        <a:xfrm rot="5400000">
          <a:off x="4868218" y="-3371749"/>
          <a:ext cx="1386610" cy="8136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4700" kern="1200" dirty="0" smtClean="0"/>
            <a:t>Using Live algae</a:t>
          </a:r>
          <a:endParaRPr lang="en-SG" sz="4700" kern="1200" dirty="0"/>
        </a:p>
      </dsp:txBody>
      <dsp:txXfrm rot="-5400000">
        <a:off x="1493273" y="70885"/>
        <a:ext cx="8068813" cy="1251232"/>
      </dsp:txXfrm>
    </dsp:sp>
    <dsp:sp modelId="{7B80AF95-C0B3-489C-A1D9-3262253D45AB}">
      <dsp:nvSpPr>
        <dsp:cNvPr id="0" name=""/>
        <dsp:cNvSpPr/>
      </dsp:nvSpPr>
      <dsp:spPr>
        <a:xfrm rot="5400000">
          <a:off x="-319987" y="2169757"/>
          <a:ext cx="2133246" cy="149327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4200" kern="1200" dirty="0"/>
        </a:p>
      </dsp:txBody>
      <dsp:txXfrm rot="-5400000">
        <a:off x="0" y="2596406"/>
        <a:ext cx="1493272" cy="639974"/>
      </dsp:txXfrm>
    </dsp:sp>
    <dsp:sp modelId="{958B2D7C-6E1B-4128-93A6-42E202D8831B}">
      <dsp:nvSpPr>
        <dsp:cNvPr id="0" name=""/>
        <dsp:cNvSpPr/>
      </dsp:nvSpPr>
      <dsp:spPr>
        <a:xfrm rot="5400000">
          <a:off x="4868218" y="-1525175"/>
          <a:ext cx="1386610" cy="8136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4700" kern="1200" dirty="0" smtClean="0"/>
            <a:t>Using Dead &amp; Harvested algae</a:t>
          </a:r>
          <a:endParaRPr lang="en-SG" sz="4700" kern="1200" dirty="0"/>
        </a:p>
      </dsp:txBody>
      <dsp:txXfrm rot="-5400000">
        <a:off x="1493273" y="1917459"/>
        <a:ext cx="8068813" cy="1251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A7F3A-7499-4F0F-9EEE-CE0A1A9D4DA4}">
      <dsp:nvSpPr>
        <dsp:cNvPr id="0" name=""/>
        <dsp:cNvSpPr/>
      </dsp:nvSpPr>
      <dsp:spPr>
        <a:xfrm>
          <a:off x="9388" y="0"/>
          <a:ext cx="2806246" cy="1286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600" kern="1200" dirty="0" smtClean="0"/>
            <a:t>Control: </a:t>
          </a:r>
          <a:br>
            <a:rPr lang="en-SG" sz="2600" kern="1200" dirty="0" smtClean="0"/>
          </a:br>
          <a:r>
            <a:rPr lang="en-SG" sz="2600" kern="1200" dirty="0" smtClean="0"/>
            <a:t>Instant Ocean</a:t>
          </a:r>
          <a:endParaRPr lang="en-SG" sz="2600" kern="1200" dirty="0"/>
        </a:p>
      </dsp:txBody>
      <dsp:txXfrm>
        <a:off x="47083" y="37695"/>
        <a:ext cx="2730856" cy="1211602"/>
      </dsp:txXfrm>
    </dsp:sp>
    <dsp:sp modelId="{02BB6C87-295F-48A1-8633-ECEE7B3E78F9}">
      <dsp:nvSpPr>
        <dsp:cNvPr id="0" name=""/>
        <dsp:cNvSpPr/>
      </dsp:nvSpPr>
      <dsp:spPr>
        <a:xfrm>
          <a:off x="3096259" y="295521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2100" kern="1200"/>
        </a:p>
      </dsp:txBody>
      <dsp:txXfrm>
        <a:off x="3096259" y="434711"/>
        <a:ext cx="416447" cy="417569"/>
      </dsp:txXfrm>
    </dsp:sp>
    <dsp:sp modelId="{DA31966B-66D6-4984-93FF-E6F4BB22CAFB}">
      <dsp:nvSpPr>
        <dsp:cNvPr id="0" name=""/>
        <dsp:cNvSpPr/>
      </dsp:nvSpPr>
      <dsp:spPr>
        <a:xfrm>
          <a:off x="3938133" y="0"/>
          <a:ext cx="2806246" cy="1286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600" kern="1200" dirty="0" smtClean="0"/>
            <a:t>Human Threshold:</a:t>
          </a:r>
          <a:br>
            <a:rPr lang="en-SG" sz="2600" kern="1200" dirty="0" smtClean="0"/>
          </a:br>
          <a:r>
            <a:rPr lang="en-SG" sz="2600" kern="1200" dirty="0" smtClean="0"/>
            <a:t>1.3 ppm</a:t>
          </a:r>
          <a:endParaRPr lang="en-SG" sz="2600" kern="1200" dirty="0"/>
        </a:p>
      </dsp:txBody>
      <dsp:txXfrm>
        <a:off x="3975828" y="37695"/>
        <a:ext cx="2730856" cy="1211602"/>
      </dsp:txXfrm>
    </dsp:sp>
    <dsp:sp modelId="{8137F36B-867D-4BD4-8B1B-9B2CA03A465E}">
      <dsp:nvSpPr>
        <dsp:cNvPr id="0" name=""/>
        <dsp:cNvSpPr/>
      </dsp:nvSpPr>
      <dsp:spPr>
        <a:xfrm>
          <a:off x="7025004" y="295521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2100" kern="1200"/>
        </a:p>
      </dsp:txBody>
      <dsp:txXfrm>
        <a:off x="7025004" y="434711"/>
        <a:ext cx="416447" cy="417569"/>
      </dsp:txXfrm>
    </dsp:sp>
    <dsp:sp modelId="{736CF7D1-4E39-491B-8E04-40785B55E0D6}">
      <dsp:nvSpPr>
        <dsp:cNvPr id="0" name=""/>
        <dsp:cNvSpPr/>
      </dsp:nvSpPr>
      <dsp:spPr>
        <a:xfrm>
          <a:off x="7866877" y="0"/>
          <a:ext cx="2806246" cy="1286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600" kern="1200" dirty="0" smtClean="0"/>
            <a:t>Maximum: </a:t>
          </a:r>
          <a:br>
            <a:rPr lang="en-SG" sz="2600" kern="1200" dirty="0" smtClean="0"/>
          </a:br>
          <a:r>
            <a:rPr lang="en-SG" sz="2600" kern="1200" dirty="0" smtClean="0"/>
            <a:t>25 ppm</a:t>
          </a:r>
          <a:endParaRPr lang="en-SG" sz="2600" kern="1200" dirty="0"/>
        </a:p>
      </dsp:txBody>
      <dsp:txXfrm>
        <a:off x="7904572" y="37695"/>
        <a:ext cx="2730856" cy="1211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A7F3A-7499-4F0F-9EEE-CE0A1A9D4DA4}">
      <dsp:nvSpPr>
        <dsp:cNvPr id="0" name=""/>
        <dsp:cNvSpPr/>
      </dsp:nvSpPr>
      <dsp:spPr>
        <a:xfrm>
          <a:off x="9388" y="0"/>
          <a:ext cx="2806246" cy="1292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600" kern="1200" dirty="0" smtClean="0"/>
            <a:t>Control: </a:t>
          </a:r>
          <a:br>
            <a:rPr lang="en-SG" sz="2600" kern="1200" dirty="0" smtClean="0"/>
          </a:br>
          <a:r>
            <a:rPr lang="en-SG" sz="2600" kern="1200" dirty="0" smtClean="0"/>
            <a:t>Instant Ocean</a:t>
          </a:r>
          <a:endParaRPr lang="en-SG" sz="2600" kern="1200" dirty="0"/>
        </a:p>
      </dsp:txBody>
      <dsp:txXfrm>
        <a:off x="47245" y="37857"/>
        <a:ext cx="2730532" cy="1216814"/>
      </dsp:txXfrm>
    </dsp:sp>
    <dsp:sp modelId="{02BB6C87-295F-48A1-8633-ECEE7B3E78F9}">
      <dsp:nvSpPr>
        <dsp:cNvPr id="0" name=""/>
        <dsp:cNvSpPr/>
      </dsp:nvSpPr>
      <dsp:spPr>
        <a:xfrm>
          <a:off x="3096259" y="298289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2100" kern="1200"/>
        </a:p>
      </dsp:txBody>
      <dsp:txXfrm>
        <a:off x="3096259" y="437479"/>
        <a:ext cx="416447" cy="417569"/>
      </dsp:txXfrm>
    </dsp:sp>
    <dsp:sp modelId="{DA31966B-66D6-4984-93FF-E6F4BB22CAFB}">
      <dsp:nvSpPr>
        <dsp:cNvPr id="0" name=""/>
        <dsp:cNvSpPr/>
      </dsp:nvSpPr>
      <dsp:spPr>
        <a:xfrm>
          <a:off x="3938133" y="0"/>
          <a:ext cx="2806246" cy="1292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600" kern="1200" dirty="0" smtClean="0"/>
            <a:t>Human Threshold:</a:t>
          </a:r>
          <a:br>
            <a:rPr lang="en-SG" sz="2600" kern="1200" dirty="0" smtClean="0"/>
          </a:br>
          <a:r>
            <a:rPr lang="en-SG" sz="2600" kern="1200" dirty="0" smtClean="0"/>
            <a:t>13.74 ppm</a:t>
          </a:r>
          <a:endParaRPr lang="en-SG" sz="2600" kern="1200" dirty="0"/>
        </a:p>
      </dsp:txBody>
      <dsp:txXfrm>
        <a:off x="3975990" y="37857"/>
        <a:ext cx="2730532" cy="1216814"/>
      </dsp:txXfrm>
    </dsp:sp>
    <dsp:sp modelId="{8137F36B-867D-4BD4-8B1B-9B2CA03A465E}">
      <dsp:nvSpPr>
        <dsp:cNvPr id="0" name=""/>
        <dsp:cNvSpPr/>
      </dsp:nvSpPr>
      <dsp:spPr>
        <a:xfrm>
          <a:off x="7025004" y="298289"/>
          <a:ext cx="594924" cy="6959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2100" kern="1200"/>
        </a:p>
      </dsp:txBody>
      <dsp:txXfrm>
        <a:off x="7025004" y="437479"/>
        <a:ext cx="416447" cy="417569"/>
      </dsp:txXfrm>
    </dsp:sp>
    <dsp:sp modelId="{736CF7D1-4E39-491B-8E04-40785B55E0D6}">
      <dsp:nvSpPr>
        <dsp:cNvPr id="0" name=""/>
        <dsp:cNvSpPr/>
      </dsp:nvSpPr>
      <dsp:spPr>
        <a:xfrm>
          <a:off x="7866877" y="0"/>
          <a:ext cx="2806246" cy="1292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600" kern="1200" dirty="0" smtClean="0"/>
            <a:t>Maximum: </a:t>
          </a:r>
          <a:br>
            <a:rPr lang="en-SG" sz="2600" kern="1200" dirty="0" smtClean="0"/>
          </a:br>
          <a:r>
            <a:rPr lang="en-SG" sz="2600" kern="1200" dirty="0" smtClean="0"/>
            <a:t>960 ppm</a:t>
          </a:r>
          <a:endParaRPr lang="en-SG" sz="2600" kern="1200" dirty="0"/>
        </a:p>
      </dsp:txBody>
      <dsp:txXfrm>
        <a:off x="7904734" y="37857"/>
        <a:ext cx="2730532" cy="12168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C8C7-2CED-4CCA-82BD-804DC2FF94F5}">
      <dsp:nvSpPr>
        <dsp:cNvPr id="0" name=""/>
        <dsp:cNvSpPr/>
      </dsp:nvSpPr>
      <dsp:spPr>
        <a:xfrm>
          <a:off x="1175" y="0"/>
          <a:ext cx="3056325" cy="47394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000" kern="1200" dirty="0" smtClean="0"/>
            <a:t>Independent variable</a:t>
          </a:r>
          <a:endParaRPr lang="en-SG" sz="4000" kern="1200" dirty="0"/>
        </a:p>
      </dsp:txBody>
      <dsp:txXfrm>
        <a:off x="1175" y="0"/>
        <a:ext cx="3056325" cy="1421827"/>
      </dsp:txXfrm>
    </dsp:sp>
    <dsp:sp modelId="{ED77AF1B-0426-4EEF-8D3B-E263635878CE}">
      <dsp:nvSpPr>
        <dsp:cNvPr id="0" name=""/>
        <dsp:cNvSpPr/>
      </dsp:nvSpPr>
      <dsp:spPr>
        <a:xfrm>
          <a:off x="306808" y="1423216"/>
          <a:ext cx="2445060" cy="14290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Initial Concentration of Heavy Metal Ion Solution</a:t>
          </a:r>
          <a:endParaRPr lang="en-SG" sz="2400" kern="1200" dirty="0"/>
        </a:p>
      </dsp:txBody>
      <dsp:txXfrm>
        <a:off x="348662" y="1465070"/>
        <a:ext cx="2361352" cy="1345293"/>
      </dsp:txXfrm>
    </dsp:sp>
    <dsp:sp modelId="{521A3C84-62A7-4773-B629-F6A38AD622E6}">
      <dsp:nvSpPr>
        <dsp:cNvPr id="0" name=""/>
        <dsp:cNvSpPr/>
      </dsp:nvSpPr>
      <dsp:spPr>
        <a:xfrm>
          <a:off x="306808" y="3072064"/>
          <a:ext cx="2445060" cy="14290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Type of heavy metal ions</a:t>
          </a:r>
          <a:endParaRPr lang="en-SG" sz="2400" kern="1200" dirty="0"/>
        </a:p>
      </dsp:txBody>
      <dsp:txXfrm>
        <a:off x="348662" y="3113918"/>
        <a:ext cx="2361352" cy="1345293"/>
      </dsp:txXfrm>
    </dsp:sp>
    <dsp:sp modelId="{2B3D7F4B-18A7-4376-9AE5-DCAF99210688}">
      <dsp:nvSpPr>
        <dsp:cNvPr id="0" name=""/>
        <dsp:cNvSpPr/>
      </dsp:nvSpPr>
      <dsp:spPr>
        <a:xfrm>
          <a:off x="3286724" y="0"/>
          <a:ext cx="3056325" cy="47394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000" kern="1200" dirty="0" smtClean="0"/>
            <a:t>Controlled Variable</a:t>
          </a:r>
          <a:endParaRPr lang="en-SG" sz="4000" kern="1200" dirty="0"/>
        </a:p>
      </dsp:txBody>
      <dsp:txXfrm>
        <a:off x="3286724" y="0"/>
        <a:ext cx="3056325" cy="1421827"/>
      </dsp:txXfrm>
    </dsp:sp>
    <dsp:sp modelId="{6EF5D89F-46B3-4B89-A127-E5A09E8EE1A0}">
      <dsp:nvSpPr>
        <dsp:cNvPr id="0" name=""/>
        <dsp:cNvSpPr/>
      </dsp:nvSpPr>
      <dsp:spPr>
        <a:xfrm>
          <a:off x="3592357" y="1422059"/>
          <a:ext cx="2445060" cy="4550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300" kern="1200" dirty="0" smtClean="0"/>
            <a:t>Mass of live Algae used</a:t>
          </a:r>
          <a:endParaRPr lang="en-SG" sz="1300" kern="1200" dirty="0"/>
        </a:p>
      </dsp:txBody>
      <dsp:txXfrm>
        <a:off x="3605684" y="1435386"/>
        <a:ext cx="2418406" cy="428370"/>
      </dsp:txXfrm>
    </dsp:sp>
    <dsp:sp modelId="{F005046E-CD86-405B-8328-CC019ABEE455}">
      <dsp:nvSpPr>
        <dsp:cNvPr id="0" name=""/>
        <dsp:cNvSpPr/>
      </dsp:nvSpPr>
      <dsp:spPr>
        <a:xfrm>
          <a:off x="3592357" y="1947087"/>
          <a:ext cx="2445060" cy="4550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300" kern="1200" dirty="0" smtClean="0"/>
            <a:t>Volume of water</a:t>
          </a:r>
          <a:endParaRPr lang="en-SG" sz="1300" kern="1200" dirty="0"/>
        </a:p>
      </dsp:txBody>
      <dsp:txXfrm>
        <a:off x="3605684" y="1960414"/>
        <a:ext cx="2418406" cy="428370"/>
      </dsp:txXfrm>
    </dsp:sp>
    <dsp:sp modelId="{81F42512-F308-4CBE-A04C-3000451005BB}">
      <dsp:nvSpPr>
        <dsp:cNvPr id="0" name=""/>
        <dsp:cNvSpPr/>
      </dsp:nvSpPr>
      <dsp:spPr>
        <a:xfrm>
          <a:off x="3592357" y="2472115"/>
          <a:ext cx="2445060" cy="4550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300" kern="1200" dirty="0" smtClean="0"/>
            <a:t>Temperature of surroundings</a:t>
          </a:r>
          <a:endParaRPr lang="en-SG" sz="1300" kern="1200" dirty="0"/>
        </a:p>
      </dsp:txBody>
      <dsp:txXfrm>
        <a:off x="3605684" y="2485442"/>
        <a:ext cx="2418406" cy="428370"/>
      </dsp:txXfrm>
    </dsp:sp>
    <dsp:sp modelId="{ED095D80-4F8D-4CC8-842B-5D01AFB08430}">
      <dsp:nvSpPr>
        <dsp:cNvPr id="0" name=""/>
        <dsp:cNvSpPr/>
      </dsp:nvSpPr>
      <dsp:spPr>
        <a:xfrm>
          <a:off x="3592357" y="2997143"/>
          <a:ext cx="2445060" cy="4550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300" kern="1200" dirty="0" smtClean="0"/>
            <a:t>Temperature of solution</a:t>
          </a:r>
          <a:endParaRPr lang="en-SG" sz="1300" kern="1200" dirty="0"/>
        </a:p>
      </dsp:txBody>
      <dsp:txXfrm>
        <a:off x="3605684" y="3010470"/>
        <a:ext cx="2418406" cy="428370"/>
      </dsp:txXfrm>
    </dsp:sp>
    <dsp:sp modelId="{E61677FF-9AA9-4D38-B4CB-5B72265E78D0}">
      <dsp:nvSpPr>
        <dsp:cNvPr id="0" name=""/>
        <dsp:cNvSpPr/>
      </dsp:nvSpPr>
      <dsp:spPr>
        <a:xfrm>
          <a:off x="3592357" y="3522171"/>
          <a:ext cx="2445060" cy="455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300" kern="1200" dirty="0" smtClean="0"/>
            <a:t>Amount of light available</a:t>
          </a:r>
          <a:endParaRPr lang="en-SG" sz="1300" kern="1200" dirty="0"/>
        </a:p>
      </dsp:txBody>
      <dsp:txXfrm>
        <a:off x="3605684" y="3535498"/>
        <a:ext cx="2418406" cy="428370"/>
      </dsp:txXfrm>
    </dsp:sp>
    <dsp:sp modelId="{8B5F889A-7B9C-4486-9470-18403372275D}">
      <dsp:nvSpPr>
        <dsp:cNvPr id="0" name=""/>
        <dsp:cNvSpPr/>
      </dsp:nvSpPr>
      <dsp:spPr>
        <a:xfrm>
          <a:off x="3592357" y="4047199"/>
          <a:ext cx="2445060" cy="4550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300" kern="1200" dirty="0" smtClean="0"/>
            <a:t>Time interval between each measurement</a:t>
          </a:r>
          <a:endParaRPr lang="en-SG" sz="1300" kern="1200" dirty="0"/>
        </a:p>
      </dsp:txBody>
      <dsp:txXfrm>
        <a:off x="3605684" y="4060526"/>
        <a:ext cx="2418406" cy="428370"/>
      </dsp:txXfrm>
    </dsp:sp>
    <dsp:sp modelId="{C68E3052-7B8A-4849-94A4-B5160F3AB39C}">
      <dsp:nvSpPr>
        <dsp:cNvPr id="0" name=""/>
        <dsp:cNvSpPr/>
      </dsp:nvSpPr>
      <dsp:spPr>
        <a:xfrm>
          <a:off x="6572274" y="0"/>
          <a:ext cx="3056325" cy="47394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000" kern="1200" dirty="0" smtClean="0"/>
            <a:t>Dependent Variable</a:t>
          </a:r>
          <a:endParaRPr lang="en-SG" sz="4000" kern="1200" dirty="0"/>
        </a:p>
      </dsp:txBody>
      <dsp:txXfrm>
        <a:off x="6572274" y="0"/>
        <a:ext cx="3056325" cy="1421827"/>
      </dsp:txXfrm>
    </dsp:sp>
    <dsp:sp modelId="{B3A3CAF8-A65D-4400-9A53-CC653D1E9399}">
      <dsp:nvSpPr>
        <dsp:cNvPr id="0" name=""/>
        <dsp:cNvSpPr/>
      </dsp:nvSpPr>
      <dsp:spPr>
        <a:xfrm>
          <a:off x="6877906" y="1421827"/>
          <a:ext cx="2445060" cy="30806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Concentration of Heavy Metal Ion Solution over time</a:t>
          </a:r>
          <a:endParaRPr lang="en-SG" sz="2400" kern="1200" dirty="0"/>
        </a:p>
      </dsp:txBody>
      <dsp:txXfrm>
        <a:off x="6949519" y="1493440"/>
        <a:ext cx="2301834" cy="2937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C8C7-2CED-4CCA-82BD-804DC2FF94F5}">
      <dsp:nvSpPr>
        <dsp:cNvPr id="0" name=""/>
        <dsp:cNvSpPr/>
      </dsp:nvSpPr>
      <dsp:spPr>
        <a:xfrm>
          <a:off x="1175" y="0"/>
          <a:ext cx="3056325" cy="47394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000" kern="1200" dirty="0" smtClean="0"/>
            <a:t>Independent variable</a:t>
          </a:r>
          <a:endParaRPr lang="en-SG" sz="4000" kern="1200" dirty="0"/>
        </a:p>
      </dsp:txBody>
      <dsp:txXfrm>
        <a:off x="1175" y="0"/>
        <a:ext cx="3056325" cy="1421827"/>
      </dsp:txXfrm>
    </dsp:sp>
    <dsp:sp modelId="{ED77AF1B-0426-4EEF-8D3B-E263635878CE}">
      <dsp:nvSpPr>
        <dsp:cNvPr id="0" name=""/>
        <dsp:cNvSpPr/>
      </dsp:nvSpPr>
      <dsp:spPr>
        <a:xfrm>
          <a:off x="306808" y="1423216"/>
          <a:ext cx="2445060" cy="14290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Initial Concentration of Heavy Metal Ion Solution</a:t>
          </a:r>
          <a:endParaRPr lang="en-SG" sz="2400" kern="1200" dirty="0"/>
        </a:p>
      </dsp:txBody>
      <dsp:txXfrm>
        <a:off x="348662" y="1465070"/>
        <a:ext cx="2361352" cy="1345293"/>
      </dsp:txXfrm>
    </dsp:sp>
    <dsp:sp modelId="{CEF6F3F2-FCCC-43BB-8D12-50BDFDD08BF8}">
      <dsp:nvSpPr>
        <dsp:cNvPr id="0" name=""/>
        <dsp:cNvSpPr/>
      </dsp:nvSpPr>
      <dsp:spPr>
        <a:xfrm>
          <a:off x="306808" y="3072064"/>
          <a:ext cx="2445060" cy="14290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Type of heavy metal ions</a:t>
          </a:r>
          <a:endParaRPr lang="en-SG" sz="2400" kern="1200" dirty="0"/>
        </a:p>
      </dsp:txBody>
      <dsp:txXfrm>
        <a:off x="348662" y="3113918"/>
        <a:ext cx="2361352" cy="1345293"/>
      </dsp:txXfrm>
    </dsp:sp>
    <dsp:sp modelId="{2B3D7F4B-18A7-4376-9AE5-DCAF99210688}">
      <dsp:nvSpPr>
        <dsp:cNvPr id="0" name=""/>
        <dsp:cNvSpPr/>
      </dsp:nvSpPr>
      <dsp:spPr>
        <a:xfrm>
          <a:off x="3286724" y="0"/>
          <a:ext cx="3056325" cy="47394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000" kern="1200" dirty="0" smtClean="0"/>
            <a:t>Controlled Variable</a:t>
          </a:r>
          <a:endParaRPr lang="en-SG" sz="4000" kern="1200" dirty="0"/>
        </a:p>
      </dsp:txBody>
      <dsp:txXfrm>
        <a:off x="3286724" y="0"/>
        <a:ext cx="3056325" cy="1421827"/>
      </dsp:txXfrm>
    </dsp:sp>
    <dsp:sp modelId="{6EF5D89F-46B3-4B89-A127-E5A09E8EE1A0}">
      <dsp:nvSpPr>
        <dsp:cNvPr id="0" name=""/>
        <dsp:cNvSpPr/>
      </dsp:nvSpPr>
      <dsp:spPr>
        <a:xfrm>
          <a:off x="3592357" y="1422724"/>
          <a:ext cx="2445060" cy="5482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Mass of Dead &amp; Harvested Algae used</a:t>
          </a:r>
          <a:endParaRPr lang="en-SG" sz="1600" kern="1200" dirty="0"/>
        </a:p>
      </dsp:txBody>
      <dsp:txXfrm>
        <a:off x="3608416" y="1438783"/>
        <a:ext cx="2412942" cy="516167"/>
      </dsp:txXfrm>
    </dsp:sp>
    <dsp:sp modelId="{F005046E-CD86-405B-8328-CC019ABEE455}">
      <dsp:nvSpPr>
        <dsp:cNvPr id="0" name=""/>
        <dsp:cNvSpPr/>
      </dsp:nvSpPr>
      <dsp:spPr>
        <a:xfrm>
          <a:off x="3592357" y="2055361"/>
          <a:ext cx="2445060" cy="548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Volume of water</a:t>
          </a:r>
          <a:endParaRPr lang="en-SG" sz="1600" kern="1200" dirty="0"/>
        </a:p>
      </dsp:txBody>
      <dsp:txXfrm>
        <a:off x="3608416" y="2071420"/>
        <a:ext cx="2412942" cy="516167"/>
      </dsp:txXfrm>
    </dsp:sp>
    <dsp:sp modelId="{81F42512-F308-4CBE-A04C-3000451005BB}">
      <dsp:nvSpPr>
        <dsp:cNvPr id="0" name=""/>
        <dsp:cNvSpPr/>
      </dsp:nvSpPr>
      <dsp:spPr>
        <a:xfrm>
          <a:off x="3592357" y="2687998"/>
          <a:ext cx="2445060" cy="54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Temperature of surroundings</a:t>
          </a:r>
          <a:endParaRPr lang="en-SG" sz="1600" kern="1200" dirty="0"/>
        </a:p>
      </dsp:txBody>
      <dsp:txXfrm>
        <a:off x="3608416" y="2704057"/>
        <a:ext cx="2412942" cy="516167"/>
      </dsp:txXfrm>
    </dsp:sp>
    <dsp:sp modelId="{ED095D80-4F8D-4CC8-842B-5D01AFB08430}">
      <dsp:nvSpPr>
        <dsp:cNvPr id="0" name=""/>
        <dsp:cNvSpPr/>
      </dsp:nvSpPr>
      <dsp:spPr>
        <a:xfrm>
          <a:off x="3592357" y="3320635"/>
          <a:ext cx="2445060" cy="5482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Temperature of solution</a:t>
          </a:r>
          <a:endParaRPr lang="en-SG" sz="1600" kern="1200" dirty="0"/>
        </a:p>
      </dsp:txBody>
      <dsp:txXfrm>
        <a:off x="3608416" y="3336694"/>
        <a:ext cx="2412942" cy="516167"/>
      </dsp:txXfrm>
    </dsp:sp>
    <dsp:sp modelId="{BF3E96A4-A2F9-4FAD-8A6C-2B46E86012E9}">
      <dsp:nvSpPr>
        <dsp:cNvPr id="0" name=""/>
        <dsp:cNvSpPr/>
      </dsp:nvSpPr>
      <dsp:spPr>
        <a:xfrm>
          <a:off x="3592357" y="3953272"/>
          <a:ext cx="2445060" cy="5482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Time interval between each measurement</a:t>
          </a:r>
          <a:endParaRPr lang="en-SG" sz="1600" kern="1200" dirty="0"/>
        </a:p>
      </dsp:txBody>
      <dsp:txXfrm>
        <a:off x="3608416" y="3969331"/>
        <a:ext cx="2412942" cy="516167"/>
      </dsp:txXfrm>
    </dsp:sp>
    <dsp:sp modelId="{C68E3052-7B8A-4849-94A4-B5160F3AB39C}">
      <dsp:nvSpPr>
        <dsp:cNvPr id="0" name=""/>
        <dsp:cNvSpPr/>
      </dsp:nvSpPr>
      <dsp:spPr>
        <a:xfrm>
          <a:off x="6572274" y="0"/>
          <a:ext cx="3056325" cy="473942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4000" kern="1200" dirty="0" smtClean="0"/>
            <a:t>Dependent Variable</a:t>
          </a:r>
          <a:endParaRPr lang="en-SG" sz="4000" kern="1200" dirty="0"/>
        </a:p>
      </dsp:txBody>
      <dsp:txXfrm>
        <a:off x="6572274" y="0"/>
        <a:ext cx="3056325" cy="1421827"/>
      </dsp:txXfrm>
    </dsp:sp>
    <dsp:sp modelId="{B3A3CAF8-A65D-4400-9A53-CC653D1E9399}">
      <dsp:nvSpPr>
        <dsp:cNvPr id="0" name=""/>
        <dsp:cNvSpPr/>
      </dsp:nvSpPr>
      <dsp:spPr>
        <a:xfrm>
          <a:off x="6877906" y="1421827"/>
          <a:ext cx="2445060" cy="30806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400" kern="1200" dirty="0" smtClean="0"/>
            <a:t>Concentration of Heavy Metal Ion Solution over time</a:t>
          </a:r>
          <a:endParaRPr lang="en-SG" sz="2400" kern="1200" dirty="0"/>
        </a:p>
      </dsp:txBody>
      <dsp:txXfrm>
        <a:off x="6949519" y="1493440"/>
        <a:ext cx="2301834" cy="2937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9250F-4C21-4875-93BD-6E2C6863D7C7}">
      <dsp:nvSpPr>
        <dsp:cNvPr id="0" name=""/>
        <dsp:cNvSpPr/>
      </dsp:nvSpPr>
      <dsp:spPr>
        <a:xfrm>
          <a:off x="575409" y="1116"/>
          <a:ext cx="4628753" cy="2777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700" kern="1200" dirty="0" smtClean="0"/>
            <a:t>Remediation in nuclear polluted waters containing Strontium</a:t>
          </a:r>
          <a:endParaRPr lang="en-SG" sz="3700" kern="1200" dirty="0"/>
        </a:p>
      </dsp:txBody>
      <dsp:txXfrm>
        <a:off x="575409" y="1116"/>
        <a:ext cx="4628753" cy="2777252"/>
      </dsp:txXfrm>
    </dsp:sp>
    <dsp:sp modelId="{06DE52E0-7E89-4E58-9D82-7BC47A1A10BE}">
      <dsp:nvSpPr>
        <dsp:cNvPr id="0" name=""/>
        <dsp:cNvSpPr/>
      </dsp:nvSpPr>
      <dsp:spPr>
        <a:xfrm>
          <a:off x="5667038" y="1116"/>
          <a:ext cx="4628753" cy="27772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700" kern="1200" dirty="0" smtClean="0"/>
            <a:t>Remediation of polluted wastewaters due to improper water treatment processes</a:t>
          </a:r>
          <a:endParaRPr lang="en-SG" sz="3700" kern="1200" dirty="0"/>
        </a:p>
      </dsp:txBody>
      <dsp:txXfrm>
        <a:off x="5667038" y="1116"/>
        <a:ext cx="4628753" cy="2777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4/8/2014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4/8/2014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process of physical adsorption, heavy metal ions accumulated on the cell wall of the algae, which contains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heteropolysaccharides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offer carboxyl and sulfate groups to accommodate these heavy metal ions.</a:t>
            </a:r>
            <a:endParaRPr lang="en-SG" b="0" dirty="0" smtClean="0">
              <a:effectLst/>
            </a:endParaRPr>
          </a:p>
          <a:p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heavy metals such as copper are essential micronutrients and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found to take in heavy metal ions and metabolize it, we believe a process of metabolism also exist in the process of bioremediation of these heavy metal ions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53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known to be able to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bioremediate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ions, we believe that the same can be achieved with green algae, Chlorophyta.</a:t>
            </a:r>
            <a:endParaRPr lang="en-SG" b="0" dirty="0" smtClean="0">
              <a:effectLst/>
            </a:endParaRPr>
          </a:p>
          <a:p>
            <a:pPr rtl="0" fontAlgn="t"/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research has shown that 2 divisions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chlorophyta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demonstrated bioremediation properties. The marine algae </a:t>
            </a:r>
            <a:r>
              <a:rPr lang="en-SG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Spirogyra Sp.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mercury and cadmium from water, while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Tetraselmis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cadmium. We speculate that the same can be achieved with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Hence, we will be testing the effectiveness and efficiency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bioremediating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ions.</a:t>
            </a:r>
            <a:endParaRPr lang="en-SG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8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Many method</a:t>
            </a:r>
            <a:r>
              <a:rPr lang="en-SG" baseline="0" dirty="0" smtClean="0"/>
              <a:t> are expensive -&gt;non-optimal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01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for strontium, it is a common form of pollutant that is released after a nuclear disaster. In fact, after the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Fukishima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Daiichi incident, the concentration of radioactive isotopes of Strontium were up to 960 ppm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265 Becquerel per meter cubed.</a:t>
            </a:r>
            <a:endParaRPr lang="en-SG" b="0" dirty="0" smtClean="0">
              <a:effectLst/>
            </a:endParaRPr>
          </a:p>
          <a:p>
            <a:pPr rtl="0"/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since Strontium has a similar electronic configuration as the Calcium that is found in the spines of the sea urchins, we believe that Strontium will be taken up by these sea urchins spines.</a:t>
            </a:r>
            <a:endParaRPr lang="en-SG" b="0" dirty="0" smtClean="0">
              <a:effectLst/>
            </a:endParaRPr>
          </a:p>
          <a:p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experimentation with sea urchins will be explored by AOS, and we shall not elaborate further.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606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246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89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2400" b="1" i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96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 smtClean="0"/>
              <a:t>THIS SLIDE</a:t>
            </a:r>
            <a:r>
              <a:rPr lang="en-SG" b="1" baseline="0" dirty="0" smtClean="0"/>
              <a:t> CANNOT SKIP!</a:t>
            </a:r>
            <a:endParaRPr lang="en-S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521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Photos to be taken in lab</a:t>
            </a:r>
            <a:r>
              <a:rPr lang="en-SG" baseline="0" dirty="0" smtClean="0"/>
              <a:t> after </a:t>
            </a:r>
            <a:r>
              <a:rPr lang="en-SG" baseline="0" smtClean="0"/>
              <a:t>returning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SG" smtClean="0"/>
              <a:pPr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057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17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3726-2A3F-4C9A-8E55-FD21F458F3B1}" type="datetime1">
              <a:rPr lang="en-US" smtClean="0"/>
              <a:t>4/8/2014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8864-B7DE-48F6-865E-C5C7E8E95072}" type="datetime1">
              <a:rPr lang="en-US" smtClean="0"/>
              <a:t>4/8/2014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14F9E5CA-84D7-42C3-9130-06CE24692869}" type="datetime1">
              <a:rPr lang="en-US" smtClean="0"/>
              <a:t>4/8/2014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4186" y="6448425"/>
            <a:ext cx="1971947" cy="365125"/>
          </a:xfrm>
        </p:spPr>
        <p:txBody>
          <a:bodyPr/>
          <a:lstStyle/>
          <a:p>
            <a:fld id="{D8E5739C-477C-4F12-A07D-1FABCD510FA2}" type="datetime1">
              <a:rPr lang="en-US" smtClean="0"/>
              <a:pPr/>
              <a:t>4/8/2014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5867" y="6448425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99A9-B5B6-4E83-9CBD-2A8D2FD8EFD9}" type="datetime1">
              <a:rPr lang="en-US" smtClean="0"/>
              <a:t>4/8/2014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3B14-E2CD-471A-9A0A-49BF77A0025B}" type="datetime1">
              <a:rPr lang="en-US" smtClean="0"/>
              <a:t>4/8/2014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BB5C-98C9-4B56-886E-B4C666C8D2E8}" type="datetime1">
              <a:rPr lang="en-US" smtClean="0"/>
              <a:t>4/8/2014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D195-FFD6-4BB5-A3C8-EED47817CF56}" type="datetime1">
              <a:rPr lang="en-US" smtClean="0"/>
              <a:t>4/8/2014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3B937-5E58-4FCC-8B43-2BE068574287}" type="datetime1">
              <a:rPr lang="en-US" smtClean="0"/>
              <a:t>4/8/2014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3B10-8106-46CE-A48A-99A29664909C}" type="datetime1">
              <a:rPr lang="en-US" smtClean="0"/>
              <a:t>4/8/2014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ED47-4323-4DBA-A58D-2C47894F4CB2}" type="datetime1">
              <a:rPr lang="en-US" smtClean="0"/>
              <a:t>4/8/2014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7BB4B-323F-4593-A274-9702E4B563F3}" type="datetime1">
              <a:rPr lang="en-US" smtClean="0"/>
              <a:t>4/8/2014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img.diytrade.com/" TargetMode="External"/><Relationship Id="rId3" Type="http://schemas.openxmlformats.org/officeDocument/2006/relationships/hyperlink" Target="http://www.microscopy-uk.org.uk/mag/indexmag.html?http://www.microscopy-uk.org.uk/mag/wimsmall/green.html" TargetMode="External"/><Relationship Id="rId7" Type="http://schemas.openxmlformats.org/officeDocument/2006/relationships/image" Target="../media/image22.jpeg"/><Relationship Id="rId2" Type="http://schemas.openxmlformats.org/officeDocument/2006/relationships/hyperlink" Target="de.wikipedia.org/wiki/Meersal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Strontium_chloride_hexahydrate.jpg" TargetMode="External"/><Relationship Id="rId11" Type="http://schemas.openxmlformats.org/officeDocument/2006/relationships/hyperlink" Target="http://www.topnews.in/files/sea-salt.JPG" TargetMode="External"/><Relationship Id="rId5" Type="http://schemas.openxmlformats.org/officeDocument/2006/relationships/image" Target="../media/image21.jpeg"/><Relationship Id="rId10" Type="http://schemas.openxmlformats.org/officeDocument/2006/relationships/image" Target="../media/image24.JPG"/><Relationship Id="rId4" Type="http://schemas.openxmlformats.org/officeDocument/2006/relationships/image" Target="../media/image20.jpeg"/><Relationship Id="rId9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copy-uk.org.uk/mag/indexmag.html?http://www.microscopy-uk.org.uk/mag/wimsmall/green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sz="3600" b="0" dirty="0">
                <a:ea typeface="Roboto"/>
                <a:cs typeface="Roboto"/>
                <a:sym typeface="Roboto"/>
              </a:rPr>
              <a:t>Bioremediation of </a:t>
            </a:r>
            <a:r>
              <a:rPr lang="en" sz="3600" b="0" dirty="0" smtClean="0">
                <a:ea typeface="Roboto"/>
                <a:cs typeface="Roboto"/>
                <a:sym typeface="Roboto"/>
              </a:rPr>
              <a:t>Strontium and Copper in </a:t>
            </a:r>
            <a:r>
              <a:rPr lang="en" sz="3600" b="0" dirty="0">
                <a:ea typeface="Roboto"/>
                <a:cs typeface="Roboto"/>
                <a:sym typeface="Roboto"/>
              </a:rPr>
              <a:t>water by </a:t>
            </a:r>
            <a:r>
              <a:rPr lang="en" sz="3600" b="0" dirty="0" smtClean="0">
                <a:ea typeface="Roboto"/>
                <a:cs typeface="Roboto"/>
                <a:sym typeface="Roboto"/>
              </a:rPr>
              <a:t>Algae and Sea </a:t>
            </a:r>
            <a:r>
              <a:rPr lang="en" sz="3600" b="0" dirty="0">
                <a:ea typeface="Roboto"/>
                <a:cs typeface="Roboto"/>
                <a:sym typeface="Roboto"/>
              </a:rPr>
              <a:t>U</a:t>
            </a:r>
            <a:r>
              <a:rPr lang="en" sz="3600" b="0" dirty="0" smtClean="0">
                <a:ea typeface="Roboto"/>
                <a:cs typeface="Roboto"/>
                <a:sym typeface="Roboto"/>
              </a:rPr>
              <a:t>rchins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57590"/>
            <a:ext cx="8500062" cy="947741"/>
          </a:xfrm>
        </p:spPr>
        <p:txBody>
          <a:bodyPr>
            <a:noAutofit/>
          </a:bodyPr>
          <a:lstStyle/>
          <a:p>
            <a:r>
              <a:rPr lang="en-US" sz="2800" dirty="0" smtClean="0"/>
              <a:t>Sun Yudong		</a:t>
            </a:r>
            <a:r>
              <a:rPr lang="en-US" sz="2800" dirty="0" smtClean="0"/>
              <a:t>4S120</a:t>
            </a:r>
            <a:r>
              <a:rPr lang="en-US" sz="2800" dirty="0"/>
              <a:t>	</a:t>
            </a:r>
            <a:r>
              <a:rPr lang="en-US" sz="2800" dirty="0" smtClean="0"/>
              <a:t>	Dominique Huynh	AOS</a:t>
            </a:r>
          </a:p>
          <a:p>
            <a:r>
              <a:rPr lang="en-US" sz="2800" dirty="0" smtClean="0"/>
              <a:t>Zheng Yu Bo		</a:t>
            </a:r>
            <a:r>
              <a:rPr lang="en-US" sz="2800" dirty="0" smtClean="0"/>
              <a:t>4S127</a:t>
            </a:r>
            <a:r>
              <a:rPr lang="en-US" sz="2800" dirty="0"/>
              <a:t>	</a:t>
            </a:r>
            <a:r>
              <a:rPr lang="en-US" sz="2800" dirty="0" smtClean="0"/>
              <a:t>	Sabrina </a:t>
            </a:r>
            <a:r>
              <a:rPr lang="en-US" sz="2800" dirty="0"/>
              <a:t>Kim </a:t>
            </a:r>
            <a:r>
              <a:rPr lang="en-US" sz="2800" dirty="0" smtClean="0"/>
              <a:t>		AOS</a:t>
            </a:r>
            <a:endParaRPr lang="en-US" sz="2800" dirty="0"/>
          </a:p>
          <a:p>
            <a:endParaRPr lang="en-US" sz="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75199" y="2643861"/>
            <a:ext cx="2572458" cy="4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Group: 1-34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Rationale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204397"/>
            <a:ext cx="9628632" cy="3986213"/>
          </a:xfrm>
        </p:spPr>
        <p:txBody>
          <a:bodyPr/>
          <a:lstStyle/>
          <a:p>
            <a:r>
              <a:rPr lang="en-SG" dirty="0" smtClean="0"/>
              <a:t>Strontium is released after a nuclear disaster</a:t>
            </a:r>
          </a:p>
          <a:p>
            <a:pPr lvl="1"/>
            <a:r>
              <a:rPr lang="en-SG" dirty="0"/>
              <a:t>The concentrations found were up to 85 Bq·m</a:t>
            </a:r>
            <a:r>
              <a:rPr lang="en-SG" baseline="30000" dirty="0"/>
              <a:t>-3 </a:t>
            </a:r>
            <a:r>
              <a:rPr lang="en-SG" dirty="0" smtClean="0"/>
              <a:t> for </a:t>
            </a:r>
            <a:r>
              <a:rPr lang="en-SG" baseline="30000" dirty="0" smtClean="0"/>
              <a:t>90</a:t>
            </a:r>
            <a:r>
              <a:rPr lang="en-SG" dirty="0" smtClean="0"/>
              <a:t>Sr and </a:t>
            </a:r>
            <a:r>
              <a:rPr lang="en-SG" dirty="0"/>
              <a:t>265 </a:t>
            </a:r>
            <a:r>
              <a:rPr lang="en-SG" dirty="0" smtClean="0"/>
              <a:t>Bq</a:t>
            </a:r>
            <a:r>
              <a:rPr lang="en-SG" dirty="0"/>
              <a:t>·</a:t>
            </a:r>
            <a:r>
              <a:rPr lang="en-SG" dirty="0" smtClean="0"/>
              <a:t>m</a:t>
            </a:r>
            <a:r>
              <a:rPr lang="en-SG" baseline="30000" dirty="0" smtClean="0"/>
              <a:t>-3</a:t>
            </a:r>
            <a:r>
              <a:rPr lang="en-SG" baseline="30000" dirty="0"/>
              <a:t> </a:t>
            </a:r>
            <a:r>
              <a:rPr lang="en-SG" dirty="0"/>
              <a:t>for </a:t>
            </a:r>
            <a:r>
              <a:rPr lang="en-SG" baseline="30000" dirty="0" smtClean="0"/>
              <a:t>89</a:t>
            </a:r>
            <a:r>
              <a:rPr lang="en-SG" dirty="0" smtClean="0"/>
              <a:t>Sr after </a:t>
            </a:r>
            <a:r>
              <a:rPr lang="en-SG" dirty="0"/>
              <a:t>F</a:t>
            </a:r>
            <a:r>
              <a:rPr lang="en-SG" dirty="0" smtClean="0"/>
              <a:t>ukushima Daiichi </a:t>
            </a:r>
            <a:r>
              <a:rPr lang="en-SG" dirty="0"/>
              <a:t>incident (</a:t>
            </a:r>
            <a:r>
              <a:rPr lang="en-SG" dirty="0" err="1" smtClean="0"/>
              <a:t>Casacuberta</a:t>
            </a:r>
            <a:r>
              <a:rPr lang="en-SG" dirty="0" smtClean="0"/>
              <a:t> et al., </a:t>
            </a:r>
            <a:r>
              <a:rPr lang="en-SG" dirty="0"/>
              <a:t>2013)</a:t>
            </a:r>
            <a:endParaRPr lang="en-SG" dirty="0" smtClean="0"/>
          </a:p>
          <a:p>
            <a:r>
              <a:rPr lang="en-SG" dirty="0" smtClean="0"/>
              <a:t>Sr</a:t>
            </a:r>
            <a:r>
              <a:rPr lang="en-SG" baseline="30000" dirty="0" smtClean="0"/>
              <a:t>2+</a:t>
            </a:r>
            <a:r>
              <a:rPr lang="en-SG" dirty="0" smtClean="0"/>
              <a:t> has similar electronic configuration as Ca</a:t>
            </a:r>
            <a:r>
              <a:rPr lang="en-SG" baseline="30000" dirty="0" smtClean="0"/>
              <a:t>2+</a:t>
            </a:r>
            <a:r>
              <a:rPr lang="en-SG" dirty="0" smtClean="0"/>
              <a:t> found in spines of sea urchins</a:t>
            </a:r>
          </a:p>
          <a:p>
            <a:r>
              <a:rPr lang="en-SG" dirty="0" smtClean="0"/>
              <a:t>AOS will be exploring the bioremediation of heavy metal ions using sea urchin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70743" y="4606850"/>
            <a:ext cx="4005943" cy="1583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 smtClean="0"/>
              <a:t>Absorbed into spines of sea urchins</a:t>
            </a:r>
            <a:endParaRPr lang="en-SG" sz="3000" dirty="0"/>
          </a:p>
        </p:txBody>
      </p:sp>
      <p:sp>
        <p:nvSpPr>
          <p:cNvPr id="10" name="Rectangle 9"/>
          <p:cNvSpPr/>
          <p:nvPr/>
        </p:nvSpPr>
        <p:spPr>
          <a:xfrm>
            <a:off x="6312191" y="4606850"/>
            <a:ext cx="4005943" cy="1583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 smtClean="0"/>
              <a:t>Dis</a:t>
            </a:r>
            <a:r>
              <a:rPr lang="en-SG" sz="3000" dirty="0" smtClean="0"/>
              <a:t>places </a:t>
            </a:r>
            <a:r>
              <a:rPr lang="en-SG" sz="3000" dirty="0" smtClean="0"/>
              <a:t>Ca</a:t>
            </a:r>
            <a:r>
              <a:rPr lang="en-SG" sz="3000" baseline="30000" dirty="0" smtClean="0"/>
              <a:t>2+</a:t>
            </a:r>
            <a:r>
              <a:rPr lang="en-SG" sz="3000" dirty="0" smtClean="0"/>
              <a:t> in spines of sea urchins</a:t>
            </a:r>
            <a:endParaRPr lang="en-SG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7F59-B3B2-4A01-8FAC-6D8365524C8A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077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Objective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study of the effect of biosorption of heavy metals ions using live and dead algae </a:t>
            </a:r>
            <a:r>
              <a:rPr lang="en-US" sz="2800" dirty="0" smtClean="0"/>
              <a:t>will </a:t>
            </a:r>
            <a:r>
              <a:rPr lang="en-US" sz="2800" dirty="0"/>
              <a:t>be conducted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A comparison between dead and live algae</a:t>
            </a:r>
          </a:p>
          <a:p>
            <a:r>
              <a:rPr lang="en-US" sz="2800" dirty="0" smtClean="0"/>
              <a:t>The quantitative measurement of biosorption will be done through </a:t>
            </a:r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biosorption capacity</a:t>
            </a:r>
            <a:r>
              <a:rPr lang="en-US" sz="2800" dirty="0"/>
              <a:t> </a:t>
            </a:r>
            <a:r>
              <a:rPr lang="en-US" sz="2800" dirty="0" smtClean="0"/>
              <a:t>and </a:t>
            </a:r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biosorption efficiency</a:t>
            </a:r>
            <a:endParaRPr lang="en-SG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F6AC-7AE6-4C74-91A0-67B0F4CB484A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57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Biosorption Capacity</a:t>
            </a:r>
            <a:endParaRPr lang="en-SG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65288" y="2210374"/>
                <a:ext cx="2861424" cy="1055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SG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88" y="2210374"/>
                <a:ext cx="2861424" cy="10551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8797" y="3554570"/>
                <a:ext cx="742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797" y="3554570"/>
                <a:ext cx="74244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377" r="-7377" b="-65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34107" y="3928882"/>
                <a:ext cx="3637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𝐵𝑖𝑜𝑠𝑜𝑟𝑝𝑡𝑖𝑜𝑛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𝐶𝑎𝑝𝑎𝑐𝑖𝑡𝑦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SG" dirty="0" smtClean="0"/>
                  <a:t>)</a:t>
                </a:r>
                <a:endParaRPr lang="en-SG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07" y="3928882"/>
                <a:ext cx="363759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45" t="-28889" r="-3015" b="-5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90020" y="4362978"/>
                <a:ext cx="29905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𝑣𝑜𝑙𝑢𝑚𝑒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𝑚𝑙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20" y="4362978"/>
                <a:ext cx="29905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11" t="-4444" r="-2240" b="-3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0020" y="4778476"/>
                <a:ext cx="5524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20" y="4778476"/>
                <a:ext cx="552471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41" t="-4444" r="-1103" b="-3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90020" y="5193974"/>
                <a:ext cx="5361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20" y="5193974"/>
                <a:ext cx="536153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55" t="-4444" r="-1136" b="-3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90019" y="5590874"/>
                <a:ext cx="3095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𝑏𝑖𝑜𝑚𝑎𝑠𝑠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19" y="5590874"/>
                <a:ext cx="309578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91" t="-2174" r="-2165" b="-3260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280160" y="5987774"/>
            <a:ext cx="137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(Fu et al, 2012)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9DC2-325E-455F-A8CE-4D8191510F3F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109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Biosorption Efficiency</a:t>
            </a:r>
            <a:endParaRPr lang="en-SG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25589" y="2264125"/>
                <a:ext cx="3337773" cy="114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100(</m:t>
                          </m:r>
                          <m:sSub>
                            <m:sSubPr>
                              <m:ctrlP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589" y="2264125"/>
                <a:ext cx="3337773" cy="11487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18797" y="3657602"/>
                <a:ext cx="1157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797" y="3657602"/>
                <a:ext cx="115724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34107" y="4031914"/>
                <a:ext cx="508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𝐵𝑖𝑜𝑠𝑜𝑟𝑝𝑡𝑖𝑜𝑛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𝐸𝑓𝑓𝑖𝑐𝑖𝑒𝑛𝑐𝑦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 (%</m:t>
                    </m:r>
                  </m:oMath>
                </a14:m>
                <a:r>
                  <a:rPr lang="en-SG" sz="2800" dirty="0" smtClean="0"/>
                  <a:t>)</a:t>
                </a:r>
                <a:endParaRPr lang="en-SG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07" y="4031914"/>
                <a:ext cx="5081648" cy="430887"/>
              </a:xfrm>
              <a:prstGeom prst="rect">
                <a:avLst/>
              </a:prstGeom>
              <a:blipFill rotWithShape="0">
                <a:blip r:embed="rId4"/>
                <a:stretch>
                  <a:fillRect t="-23944" r="-3357" b="-507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51383" y="4522791"/>
                <a:ext cx="85753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83" y="4522791"/>
                <a:ext cx="857536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51383" y="5013668"/>
                <a:ext cx="8325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83" y="5013668"/>
                <a:ext cx="8325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318797" y="5504545"/>
            <a:ext cx="137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(Fu et al, 2012)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2867-0111-494E-9C56-0EFF2034CCC4}" type="datetime1">
              <a:rPr lang="en-US" smtClean="0"/>
              <a:t>4/8/2014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12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Hypothesis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3315731"/>
            <a:ext cx="9628632" cy="17823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5400" dirty="0">
                <a:latin typeface="+mj-lt"/>
                <a:ea typeface="Roboto" pitchFamily="2" charset="0"/>
              </a:rPr>
              <a:t>Live algae </a:t>
            </a:r>
            <a:r>
              <a:rPr lang="en-SG" sz="5400" dirty="0" smtClean="0">
                <a:latin typeface="+mj-lt"/>
                <a:ea typeface="Roboto" pitchFamily="2" charset="0"/>
              </a:rPr>
              <a:t>are better </a:t>
            </a:r>
            <a:r>
              <a:rPr lang="en-SG" sz="5400" dirty="0">
                <a:latin typeface="+mj-lt"/>
                <a:ea typeface="Roboto" pitchFamily="2" charset="0"/>
              </a:rPr>
              <a:t>heavy metal </a:t>
            </a:r>
            <a:r>
              <a:rPr lang="en-SG" sz="5400" dirty="0" smtClean="0">
                <a:latin typeface="+mj-lt"/>
                <a:ea typeface="Roboto" pitchFamily="2" charset="0"/>
              </a:rPr>
              <a:t>bioremediators </a:t>
            </a:r>
            <a:r>
              <a:rPr lang="en-SG" sz="5400" dirty="0">
                <a:latin typeface="+mj-lt"/>
                <a:ea typeface="Roboto" pitchFamily="2" charset="0"/>
              </a:rPr>
              <a:t>than dead algae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AE7C-F43C-46A6-A7BA-ACB9945C87CA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82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/>
              <a:t>Project Timeline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6D11-4062-415B-8296-1FDB3596642A}" type="datetime1">
              <a:rPr lang="en-US" smtClean="0"/>
              <a:t>4/8/2014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61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66725"/>
            <a:ext cx="9629775" cy="1362075"/>
          </a:xfrm>
        </p:spPr>
        <p:txBody>
          <a:bodyPr>
            <a:normAutofit/>
          </a:bodyPr>
          <a:lstStyle/>
          <a:p>
            <a:r>
              <a:rPr lang="en-SG" sz="4800" dirty="0" smtClean="0"/>
              <a:t>Project Timeline</a:t>
            </a:r>
            <a:endParaRPr lang="en-SG" sz="48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54854" y="-169901"/>
            <a:ext cx="21355269" cy="7148045"/>
            <a:chOff x="-30156" y="-169901"/>
            <a:chExt cx="21355269" cy="7148045"/>
          </a:xfrm>
        </p:grpSpPr>
        <p:sp>
          <p:nvSpPr>
            <p:cNvPr id="4" name="Notched Right Arrow 3"/>
            <p:cNvSpPr/>
            <p:nvPr/>
          </p:nvSpPr>
          <p:spPr>
            <a:xfrm>
              <a:off x="-30156" y="2564904"/>
              <a:ext cx="21355269" cy="2194560"/>
            </a:xfrm>
            <a:prstGeom prst="notchedRightArrow">
              <a:avLst/>
            </a:prstGeom>
            <a:solidFill>
              <a:srgbClr val="FFFF00"/>
            </a:solidFill>
            <a:scene3d>
              <a:camera prst="orthographicFront"/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" name="Group 4"/>
            <p:cNvGrpSpPr/>
            <p:nvPr/>
          </p:nvGrpSpPr>
          <p:grpSpPr>
            <a:xfrm>
              <a:off x="395536" y="443671"/>
              <a:ext cx="3188802" cy="2587602"/>
              <a:chOff x="163991" y="-161155"/>
              <a:chExt cx="3188802" cy="235571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63991" y="0"/>
                <a:ext cx="3188802" cy="219456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Rectangle 6"/>
              <p:cNvSpPr/>
              <p:nvPr/>
            </p:nvSpPr>
            <p:spPr>
              <a:xfrm>
                <a:off x="163991" y="-161155"/>
                <a:ext cx="3188802" cy="21945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9136" tIns="199136" rIns="199136" bIns="199136" numCol="1" spcCol="1270" anchor="b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 smtClean="0"/>
                  <a:t>17 Oct – 7 Nov Research on methodology and rationale of project (Literature Reviews)</a:t>
                </a: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441297" y="3387864"/>
              <a:ext cx="548640" cy="548640"/>
            </a:xfrm>
            <a:prstGeom prst="ellipse">
              <a:avLst/>
            </a:prstGeom>
            <a:scene3d>
              <a:camera prst="orthographicFront"/>
              <a:lightRig rig="threePt" dir="t"/>
            </a:scene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4023360" y="3429000"/>
              <a:ext cx="548640" cy="548640"/>
            </a:xfrm>
            <a:prstGeom prst="ellipse">
              <a:avLst/>
            </a:prstGeom>
            <a:scene3d>
              <a:camera prst="orthographicFront"/>
              <a:lightRig rig="threePt" dir="t"/>
            </a:scene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grpSp>
          <p:nvGrpSpPr>
            <p:cNvPr id="10" name="Group 9"/>
            <p:cNvGrpSpPr/>
            <p:nvPr/>
          </p:nvGrpSpPr>
          <p:grpSpPr>
            <a:xfrm>
              <a:off x="2020956" y="4383050"/>
              <a:ext cx="3953477" cy="2595094"/>
              <a:chOff x="3380884" y="3368806"/>
              <a:chExt cx="3230751" cy="22203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380884" y="3368806"/>
                <a:ext cx="3188802" cy="169767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3422833" y="3394637"/>
                <a:ext cx="3188802" cy="21945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9136" tIns="199136" rIns="199136" bIns="199136" numCol="1" spcCol="1270" anchor="t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kern="1200" dirty="0" smtClean="0"/>
                  <a:t>8</a:t>
                </a:r>
                <a:r>
                  <a:rPr lang="en-US" sz="2500" kern="1200" baseline="30000" dirty="0" smtClean="0"/>
                  <a:t>th</a:t>
                </a:r>
                <a:r>
                  <a:rPr lang="en-US" sz="2500" kern="1200" dirty="0" smtClean="0"/>
                  <a:t> Nov – 19 Nov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dirty="0" smtClean="0"/>
                  <a:t>Discussion with AOS partners and finalize methodology</a:t>
                </a:r>
                <a:endParaRPr lang="en-SG" sz="2500" kern="1200" dirty="0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6948264" y="3429000"/>
              <a:ext cx="548640" cy="548640"/>
            </a:xfrm>
            <a:prstGeom prst="ellipse">
              <a:avLst/>
            </a:prstGeom>
            <a:scene3d>
              <a:camera prst="orthographicFront"/>
              <a:lightRig rig="threePt" dir="t"/>
            </a:scene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5709602" y="-169901"/>
              <a:ext cx="3098494" cy="3025636"/>
              <a:chOff x="6025019" y="-123234"/>
              <a:chExt cx="3098494" cy="219456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025019" y="868036"/>
                <a:ext cx="3059592" cy="11449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Rectangle 15"/>
              <p:cNvSpPr/>
              <p:nvPr/>
            </p:nvSpPr>
            <p:spPr>
              <a:xfrm>
                <a:off x="6063921" y="-123234"/>
                <a:ext cx="3059592" cy="21945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9136" tIns="199136" rIns="199136" bIns="199136" numCol="1" spcCol="1270" anchor="b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800" kern="1200" dirty="0" smtClean="0"/>
                  <a:t>Obtain necessary materials and apparatus</a:t>
                </a:r>
                <a:endParaRPr lang="en-SG" sz="2800" kern="1200" dirty="0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10174912" y="3429000"/>
              <a:ext cx="548640" cy="548640"/>
            </a:xfrm>
            <a:prstGeom prst="ellipse">
              <a:avLst/>
            </a:prstGeom>
            <a:scene3d>
              <a:camera prst="orthographicFront"/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grpSp>
          <p:nvGrpSpPr>
            <p:cNvPr id="18" name="Group 17"/>
            <p:cNvGrpSpPr/>
            <p:nvPr/>
          </p:nvGrpSpPr>
          <p:grpSpPr>
            <a:xfrm>
              <a:off x="8854831" y="4293096"/>
              <a:ext cx="3188802" cy="2448272"/>
              <a:chOff x="10052021" y="3291840"/>
              <a:chExt cx="3188802" cy="219456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0052021" y="3291840"/>
                <a:ext cx="3188802" cy="219456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0052021" y="3291840"/>
                <a:ext cx="3188802" cy="2096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9136" tIns="199136" rIns="199136" bIns="199136" numCol="1" spcCol="1270" anchor="t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 smtClean="0"/>
                  <a:t>20</a:t>
                </a:r>
                <a:r>
                  <a:rPr lang="en-US" kern="1200" baseline="30000" dirty="0" smtClean="0"/>
                  <a:t>th</a:t>
                </a:r>
                <a:r>
                  <a:rPr lang="en-US" kern="1200" dirty="0" smtClean="0"/>
                  <a:t> Nov – 31</a:t>
                </a:r>
                <a:r>
                  <a:rPr lang="en-US" kern="1200" baseline="30000" dirty="0" smtClean="0"/>
                  <a:t>st</a:t>
                </a:r>
                <a:r>
                  <a:rPr lang="en-US" kern="1200" dirty="0" smtClean="0"/>
                  <a:t> Dec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/>
                  <a:t>Preliminary testing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 smtClean="0"/>
                  <a:t>Understand basic methodology through hands-on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/>
                  <a:t>Replicate results from literature review</a:t>
                </a:r>
                <a:endParaRPr lang="en-SG" kern="1200" dirty="0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13500992" y="3387864"/>
              <a:ext cx="548640" cy="548640"/>
            </a:xfrm>
            <a:prstGeom prst="ellipse">
              <a:avLst/>
            </a:prstGeom>
            <a:scene3d>
              <a:camera prst="orthographic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/>
            <p:cNvGrpSpPr/>
            <p:nvPr/>
          </p:nvGrpSpPr>
          <p:grpSpPr>
            <a:xfrm>
              <a:off x="11906590" y="260649"/>
              <a:ext cx="3826650" cy="2719242"/>
              <a:chOff x="13334988" y="457198"/>
              <a:chExt cx="3188803" cy="183008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3334988" y="595649"/>
                <a:ext cx="3188802" cy="16916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Rectangle 23"/>
              <p:cNvSpPr/>
              <p:nvPr/>
            </p:nvSpPr>
            <p:spPr>
              <a:xfrm>
                <a:off x="13334989" y="457198"/>
                <a:ext cx="3188802" cy="169163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9136" tIns="199136" rIns="199136" bIns="199136" numCol="1" spcCol="1270" anchor="b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SG" sz="2800" dirty="0" smtClean="0"/>
                  <a:t>Jan – March 2014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SG" sz="2800" kern="1200" dirty="0" smtClean="0"/>
                  <a:t>Cultivating Algae and preparing for prelims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SG" sz="2800" dirty="0" smtClean="0"/>
                  <a:t>Conduct experiments</a:t>
                </a:r>
                <a:endParaRPr lang="en-SG" sz="2800" kern="1200" dirty="0"/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16295446" y="3319551"/>
              <a:ext cx="548640" cy="548640"/>
            </a:xfrm>
            <a:prstGeom prst="ellipse">
              <a:avLst/>
            </a:prstGeom>
            <a:scene3d>
              <a:camera prst="orthographicFront"/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grpSp>
          <p:nvGrpSpPr>
            <p:cNvPr id="30" name="Group 29"/>
            <p:cNvGrpSpPr/>
            <p:nvPr/>
          </p:nvGrpSpPr>
          <p:grpSpPr>
            <a:xfrm>
              <a:off x="14975365" y="4415589"/>
              <a:ext cx="3188802" cy="2216330"/>
              <a:chOff x="10052021" y="3291840"/>
              <a:chExt cx="3188802" cy="219456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0052021" y="3291840"/>
                <a:ext cx="3188802" cy="219456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0052021" y="3291840"/>
                <a:ext cx="3188802" cy="21945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9136" tIns="199136" rIns="199136" bIns="199136" numCol="1" spcCol="1270" anchor="t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/>
                  <a:t>March – July 2014</a:t>
                </a:r>
              </a:p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 smtClean="0"/>
                  <a:t>Experimentation and preparation for Semifinals</a:t>
                </a:r>
                <a:endParaRPr lang="en-SG" sz="2400" kern="1200" dirty="0"/>
              </a:p>
            </p:txBody>
          </p:sp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7444E-FCF0-4D89-9716-9BB3BB12DF6F}" type="datetime1">
              <a:rPr lang="en-US" smtClean="0"/>
              <a:t>4/8/2014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9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-0.90495 0.0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[Main Experimental Timeline]</a:t>
            </a:r>
            <a:endParaRPr lang="en-SG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73405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8F5F-882F-4354-8EC1-30FA09FD6A99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46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Overview of Experimental Design</a:t>
            </a:r>
            <a:endParaRPr lang="en-SG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500"/>
              </a:spcAft>
              <a:buNone/>
            </a:pPr>
            <a:r>
              <a:rPr lang="en-US" sz="2400" dirty="0" smtClean="0"/>
              <a:t>Live Algae </a:t>
            </a:r>
            <a:r>
              <a:rPr lang="en-US" sz="2400" dirty="0" smtClean="0">
                <a:sym typeface="Wingdings" pitchFamily="2" charset="2"/>
              </a:rPr>
              <a:t> Biosorption at various concentrations of Cu</a:t>
            </a:r>
            <a:r>
              <a:rPr lang="en-US" sz="2400" baseline="30000" dirty="0" smtClean="0">
                <a:sym typeface="Wingdings" pitchFamily="2" charset="2"/>
              </a:rPr>
              <a:t>2+ </a:t>
            </a:r>
            <a:r>
              <a:rPr lang="en-US" sz="2400" dirty="0" smtClean="0">
                <a:sym typeface="Wingdings" pitchFamily="2" charset="2"/>
              </a:rPr>
              <a:t>/ Sr</a:t>
            </a:r>
            <a:r>
              <a:rPr lang="en-US" sz="2400" baseline="30000" dirty="0" smtClean="0">
                <a:sym typeface="Wingdings" pitchFamily="2" charset="2"/>
              </a:rPr>
              <a:t>2+ </a:t>
            </a:r>
            <a:r>
              <a:rPr lang="en-US" sz="2400" dirty="0" smtClean="0">
                <a:sym typeface="Wingdings" pitchFamily="2" charset="2"/>
              </a:rPr>
              <a:t>solutions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Dried Algal Tissue  Biosorption at various concentrations of Cu</a:t>
            </a:r>
            <a:r>
              <a:rPr lang="en-US" sz="2400" baseline="30000" dirty="0" smtClean="0">
                <a:sym typeface="Wingdings" pitchFamily="2" charset="2"/>
              </a:rPr>
              <a:t>2+ </a:t>
            </a:r>
            <a:r>
              <a:rPr lang="en-US" sz="2400" dirty="0" smtClean="0">
                <a:sym typeface="Wingdings" pitchFamily="2" charset="2"/>
              </a:rPr>
              <a:t>/ Sr</a:t>
            </a:r>
            <a:r>
              <a:rPr lang="en-US" sz="2400" baseline="30000" dirty="0" smtClean="0">
                <a:sym typeface="Wingdings" pitchFamily="2" charset="2"/>
              </a:rPr>
              <a:t>2+ </a:t>
            </a:r>
            <a:r>
              <a:rPr lang="en-US" sz="2400" dirty="0" smtClean="0">
                <a:sym typeface="Wingdings" pitchFamily="2" charset="2"/>
              </a:rPr>
              <a:t>solutions</a:t>
            </a:r>
          </a:p>
          <a:p>
            <a:r>
              <a:rPr lang="en-US" sz="2800" dirty="0" smtClean="0">
                <a:sym typeface="Wingdings" pitchFamily="2" charset="2"/>
              </a:rPr>
              <a:t>Compare the results of th</a:t>
            </a:r>
            <a:r>
              <a:rPr lang="en-US" sz="2800" dirty="0" smtClean="0"/>
              <a:t>e quantitative measurement of biosorption using the formulae for </a:t>
            </a:r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biosorption capacity</a:t>
            </a:r>
            <a:r>
              <a:rPr lang="en-US" sz="2800" dirty="0"/>
              <a:t> </a:t>
            </a:r>
            <a:r>
              <a:rPr lang="en-US" sz="2800" dirty="0" smtClean="0"/>
              <a:t>and </a:t>
            </a:r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biosorption efficiency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0CF0A-9377-4F32-B1E4-6EEEC813F1E9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637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</a:t>
            </a:r>
            <a:r>
              <a:rPr lang="en-SG" sz="3200" dirty="0"/>
              <a:t>Using </a:t>
            </a:r>
            <a:r>
              <a:rPr lang="en-SG" sz="3200" dirty="0" smtClean="0"/>
              <a:t>Live Algae]</a:t>
            </a:r>
            <a:endParaRPr lang="en-SG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80160" y="2190750"/>
            <a:ext cx="9628632" cy="479880"/>
          </a:xfrm>
        </p:spPr>
        <p:txBody>
          <a:bodyPr/>
          <a:lstStyle/>
          <a:p>
            <a:r>
              <a:rPr lang="en-SG" dirty="0" smtClean="0"/>
              <a:t>Copper (Cu</a:t>
            </a:r>
            <a:r>
              <a:rPr lang="en-SG" baseline="30000" dirty="0" smtClean="0"/>
              <a:t>2+</a:t>
            </a:r>
            <a:r>
              <a:rPr lang="en-SG" dirty="0" smtClean="0"/>
              <a:t>)</a:t>
            </a:r>
            <a:endParaRPr lang="en-SG" baseline="30000" dirty="0"/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1280160" y="4273550"/>
            <a:ext cx="9628632" cy="47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/>
              <a:t>Strontium (Sr</a:t>
            </a:r>
            <a:r>
              <a:rPr lang="en-SG" baseline="30000" dirty="0" smtClean="0"/>
              <a:t>2+</a:t>
            </a:r>
            <a:r>
              <a:rPr lang="en-SG" dirty="0" smtClean="0"/>
              <a:t>)</a:t>
            </a:r>
            <a:endParaRPr lang="en-SG" baseline="30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06894351"/>
              </p:ext>
            </p:extLst>
          </p:nvPr>
        </p:nvGraphicFramePr>
        <p:xfrm>
          <a:off x="753219" y="2670630"/>
          <a:ext cx="10682513" cy="128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859146709"/>
              </p:ext>
            </p:extLst>
          </p:nvPr>
        </p:nvGraphicFramePr>
        <p:xfrm>
          <a:off x="753219" y="4917204"/>
          <a:ext cx="10682513" cy="129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29849" y="2030580"/>
            <a:ext cx="3016155" cy="8002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Beyond 25 ppm, sea urchin </a:t>
            </a:r>
            <a:r>
              <a:rPr lang="en-SG" sz="1600" dirty="0" smtClean="0"/>
              <a:t>spines </a:t>
            </a:r>
            <a:r>
              <a:rPr lang="en-SG" sz="1600" dirty="0" smtClean="0"/>
              <a:t>will start to drop and </a:t>
            </a:r>
            <a:r>
              <a:rPr lang="en-SG" sz="1600" dirty="0" smtClean="0"/>
              <a:t>they </a:t>
            </a:r>
            <a:r>
              <a:rPr lang="en-SG" sz="1600" dirty="0" smtClean="0"/>
              <a:t>die </a:t>
            </a:r>
            <a:r>
              <a:rPr lang="en-SG" sz="1600" dirty="0" smtClean="0"/>
              <a:t/>
            </a:r>
            <a:br>
              <a:rPr lang="en-SG" sz="1600" dirty="0" smtClean="0"/>
            </a:br>
            <a:r>
              <a:rPr lang="en-SG" sz="1400" dirty="0" smtClean="0"/>
              <a:t>(</a:t>
            </a:r>
            <a:r>
              <a:rPr lang="en-SG" sz="1400" dirty="0"/>
              <a:t>Bielmyer, Brix, Capo, &amp; </a:t>
            </a:r>
            <a:r>
              <a:rPr lang="en-SG" sz="1400" dirty="0" err="1"/>
              <a:t>Grosell</a:t>
            </a:r>
            <a:r>
              <a:rPr lang="en-SG" sz="1400" dirty="0"/>
              <a:t>, 2005)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D638-2631-410A-9949-A2B2CB3AF31D}" type="datetime1">
              <a:rPr lang="en-US" smtClean="0"/>
              <a:t>4/8/2014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31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1" grpId="0"/>
      <p:bldGraphic spid="5" grpId="0">
        <p:bldAsOne/>
      </p:bldGraphic>
      <p:bldGraphic spid="43" grpId="0">
        <p:bldAsOne/>
      </p:bldGraphic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Contents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Introduction</a:t>
            </a:r>
          </a:p>
          <a:p>
            <a:r>
              <a:rPr lang="en-SG" sz="2800" dirty="0"/>
              <a:t>Rationale &amp; Objectives</a:t>
            </a:r>
          </a:p>
          <a:p>
            <a:r>
              <a:rPr lang="en-SG" sz="2800" dirty="0"/>
              <a:t>Timeline</a:t>
            </a:r>
          </a:p>
          <a:p>
            <a:r>
              <a:rPr lang="en-SG" sz="2800" dirty="0"/>
              <a:t>Materials and Apparatus</a:t>
            </a:r>
          </a:p>
          <a:p>
            <a:r>
              <a:rPr lang="en-SG" sz="2800" dirty="0"/>
              <a:t>Methodology</a:t>
            </a:r>
          </a:p>
          <a:p>
            <a:r>
              <a:rPr lang="en-SG" sz="2800" dirty="0"/>
              <a:t>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431-A9C3-42C9-9E4C-0D7005962E38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51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</a:t>
            </a:r>
            <a:r>
              <a:rPr lang="en-SG" sz="3200" dirty="0"/>
              <a:t>Using </a:t>
            </a:r>
            <a:r>
              <a:rPr lang="en-SG" sz="3200" dirty="0" smtClean="0"/>
              <a:t>Live Algae]</a:t>
            </a:r>
            <a:endParaRPr lang="en-SG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952614" y="2975230"/>
            <a:ext cx="1480116" cy="3462256"/>
            <a:chOff x="1953759" y="2170665"/>
            <a:chExt cx="1480116" cy="4350862"/>
          </a:xfrm>
        </p:grpSpPr>
        <p:sp>
          <p:nvSpPr>
            <p:cNvPr id="5" name="Oval 4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442" y="3815540"/>
              <a:ext cx="507197" cy="116018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634019" y="2975230"/>
            <a:ext cx="1480116" cy="3462256"/>
            <a:chOff x="1953759" y="2170665"/>
            <a:chExt cx="1480116" cy="4350862"/>
          </a:xfrm>
        </p:grpSpPr>
        <p:sp>
          <p:nvSpPr>
            <p:cNvPr id="9" name="Oval 8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442" y="3815540"/>
              <a:ext cx="507197" cy="116018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315424" y="2975230"/>
            <a:ext cx="1480116" cy="3462256"/>
            <a:chOff x="1953759" y="2170665"/>
            <a:chExt cx="1480116" cy="4350862"/>
          </a:xfrm>
        </p:grpSpPr>
        <p:sp>
          <p:nvSpPr>
            <p:cNvPr id="13" name="Oval 12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442" y="3815540"/>
              <a:ext cx="507197" cy="1160185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188653" y="2699505"/>
            <a:ext cx="10809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Control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2624789" y="2237840"/>
            <a:ext cx="1498576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Acceptable Drinking water level</a:t>
            </a:r>
            <a:endParaRPr lang="en-SG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324654" y="2237840"/>
            <a:ext cx="1498576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Maximum Worst-case scenario</a:t>
            </a:r>
            <a:endParaRPr lang="en-SG" sz="16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292913" y="3014650"/>
            <a:ext cx="1480116" cy="3462256"/>
            <a:chOff x="1953759" y="2170665"/>
            <a:chExt cx="1480116" cy="4350862"/>
          </a:xfrm>
        </p:grpSpPr>
        <p:sp>
          <p:nvSpPr>
            <p:cNvPr id="20" name="Oval 19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442" y="3815540"/>
              <a:ext cx="507197" cy="1160185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7974318" y="3014650"/>
            <a:ext cx="1480116" cy="3462256"/>
            <a:chOff x="1953759" y="2170665"/>
            <a:chExt cx="1480116" cy="4350862"/>
          </a:xfrm>
        </p:grpSpPr>
        <p:sp>
          <p:nvSpPr>
            <p:cNvPr id="24" name="Oval 23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442" y="3815540"/>
              <a:ext cx="507197" cy="116018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9655723" y="3014650"/>
            <a:ext cx="1480116" cy="3462256"/>
            <a:chOff x="1953759" y="2170665"/>
            <a:chExt cx="1480116" cy="4350862"/>
          </a:xfrm>
        </p:grpSpPr>
        <p:sp>
          <p:nvSpPr>
            <p:cNvPr id="28" name="Oval 27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442" y="3815540"/>
              <a:ext cx="507197" cy="116018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528952" y="2738925"/>
            <a:ext cx="10809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Control</a:t>
            </a:r>
            <a:endParaRPr lang="en-SG" dirty="0"/>
          </a:p>
        </p:txBody>
      </p:sp>
      <p:sp>
        <p:nvSpPr>
          <p:cNvPr id="33" name="TextBox 32"/>
          <p:cNvSpPr txBox="1"/>
          <p:nvPr/>
        </p:nvSpPr>
        <p:spPr>
          <a:xfrm>
            <a:off x="7965088" y="2277260"/>
            <a:ext cx="1498576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Acceptable Drinking water level</a:t>
            </a:r>
            <a:endParaRPr lang="en-SG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9664953" y="2277260"/>
            <a:ext cx="1498576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Maximum Worst-case scenario</a:t>
            </a:r>
            <a:endParaRPr lang="en-SG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97973" y="6275037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Instant Ocean</a:t>
            </a:r>
            <a:endParaRPr lang="en-SG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2862601" y="6275037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1.3 ppm Cu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4544006" y="6275037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25 ppm Cu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7" name="TextBox 36"/>
          <p:cNvSpPr txBox="1"/>
          <p:nvPr/>
        </p:nvSpPr>
        <p:spPr>
          <a:xfrm>
            <a:off x="6547462" y="6276931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Instant Ocean</a:t>
            </a:r>
            <a:endParaRPr lang="en-SG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8212090" y="6276931"/>
            <a:ext cx="108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13.74 ppm Sr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9" name="TextBox 38"/>
          <p:cNvSpPr txBox="1"/>
          <p:nvPr/>
        </p:nvSpPr>
        <p:spPr>
          <a:xfrm>
            <a:off x="9893495" y="6276931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960 ppm Sr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643047" y="2035688"/>
            <a:ext cx="82948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 dirty="0" smtClean="0"/>
              <a:t>Cu</a:t>
            </a:r>
            <a:r>
              <a:rPr lang="en-SG" sz="2400" b="1" baseline="30000" dirty="0" smtClean="0"/>
              <a:t>2+</a:t>
            </a:r>
            <a:endParaRPr lang="en-SG" sz="2400" b="1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6033864" y="2054728"/>
            <a:ext cx="82948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 dirty="0" smtClean="0"/>
              <a:t>Sr</a:t>
            </a:r>
            <a:r>
              <a:rPr lang="en-SG" sz="2400" b="1" baseline="30000" dirty="0" smtClean="0"/>
              <a:t>2+</a:t>
            </a:r>
            <a:endParaRPr lang="en-SG" sz="2400" b="1" baseline="30000" dirty="0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0418-7DF0-4B6C-A954-B988DD5C9410}" type="datetime1">
              <a:rPr lang="en-US" smtClean="0"/>
              <a:t>4/8/2014</a:t>
            </a:fld>
            <a:endParaRPr lang="en-US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675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</a:t>
            </a:r>
            <a:r>
              <a:rPr lang="en-SG" sz="3200" dirty="0"/>
              <a:t>Using </a:t>
            </a:r>
            <a:r>
              <a:rPr lang="en-SG" sz="3200" dirty="0" smtClean="0"/>
              <a:t>Live Algae]</a:t>
            </a:r>
            <a:endParaRPr lang="en-SG" sz="3200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olorimeter will be used </a:t>
            </a:r>
            <a:r>
              <a:rPr lang="en-US" sz="2400" dirty="0"/>
              <a:t>to test amount of </a:t>
            </a:r>
            <a:r>
              <a:rPr lang="en-US" sz="2400" dirty="0" smtClean="0"/>
              <a:t>Cu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 </a:t>
            </a:r>
            <a:r>
              <a:rPr lang="en-US" sz="2400" dirty="0"/>
              <a:t>in solution </a:t>
            </a:r>
          </a:p>
          <a:p>
            <a:r>
              <a:rPr lang="en-US" sz="2400" dirty="0" smtClean="0"/>
              <a:t>Spectrophotometer will be used </a:t>
            </a:r>
            <a:r>
              <a:rPr lang="en-US" sz="2400" dirty="0"/>
              <a:t>to test amount of </a:t>
            </a:r>
            <a:r>
              <a:rPr lang="en-US" sz="2400" dirty="0" smtClean="0"/>
              <a:t>Sr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 </a:t>
            </a:r>
            <a:r>
              <a:rPr lang="en-US" sz="2400" dirty="0"/>
              <a:t>in </a:t>
            </a:r>
            <a:r>
              <a:rPr lang="en-US" sz="2400" dirty="0" smtClean="0"/>
              <a:t>solution with </a:t>
            </a:r>
            <a:r>
              <a:rPr lang="en-US" sz="2400" dirty="0" err="1" smtClean="0"/>
              <a:t>Xyelenol</a:t>
            </a:r>
            <a:r>
              <a:rPr lang="en-US" sz="2400" dirty="0" smtClean="0"/>
              <a:t> Orange at 570 nm</a:t>
            </a:r>
            <a:endParaRPr lang="en-US" sz="2400" dirty="0" smtClean="0"/>
          </a:p>
          <a:p>
            <a:r>
              <a:rPr lang="en-US" sz="2400" dirty="0" smtClean="0"/>
              <a:t>Comparison:</a:t>
            </a:r>
          </a:p>
          <a:p>
            <a:pPr lvl="1"/>
            <a:r>
              <a:rPr lang="en-SG" dirty="0"/>
              <a:t>Initial </a:t>
            </a:r>
            <a:r>
              <a:rPr lang="en-US" dirty="0" smtClean="0"/>
              <a:t>Cu</a:t>
            </a:r>
            <a:r>
              <a:rPr lang="en-US" baseline="30000" dirty="0" smtClean="0"/>
              <a:t>2+</a:t>
            </a:r>
            <a:r>
              <a:rPr lang="en-SG" dirty="0" smtClean="0"/>
              <a:t> ion </a:t>
            </a:r>
            <a:r>
              <a:rPr lang="en-SG" dirty="0"/>
              <a:t>concentration</a:t>
            </a:r>
          </a:p>
          <a:p>
            <a:pPr lvl="1"/>
            <a:r>
              <a:rPr lang="en-SG" dirty="0"/>
              <a:t>Final </a:t>
            </a:r>
            <a:r>
              <a:rPr lang="en-US" dirty="0" smtClean="0"/>
              <a:t>Cu</a:t>
            </a:r>
            <a:r>
              <a:rPr lang="en-US" baseline="30000" dirty="0" smtClean="0"/>
              <a:t>2+  </a:t>
            </a:r>
            <a:r>
              <a:rPr lang="en-SG" dirty="0" smtClean="0"/>
              <a:t>ion concentration</a:t>
            </a:r>
          </a:p>
          <a:p>
            <a:pPr lvl="1"/>
            <a:r>
              <a:rPr lang="en-US" dirty="0"/>
              <a:t>Final concentration of 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in algae</a:t>
            </a:r>
            <a:endParaRPr lang="en-SG" dirty="0" smtClean="0"/>
          </a:p>
          <a:p>
            <a:pPr lvl="1"/>
            <a:endParaRPr lang="en-SG" dirty="0" smtClean="0"/>
          </a:p>
          <a:p>
            <a:pPr marL="0" indent="0">
              <a:buNone/>
            </a:pPr>
            <a:r>
              <a:rPr lang="en-SG" dirty="0" smtClean="0"/>
              <a:t>This will be repeated 3 times, and measurement will be taken over a period of 5 days, and then until the maximum is reached with 1g of algae in 100ml of solution</a:t>
            </a:r>
            <a:endParaRPr lang="en-SG" dirty="0"/>
          </a:p>
        </p:txBody>
      </p:sp>
      <p:sp>
        <p:nvSpPr>
          <p:cNvPr id="40" name="Right Arrow 39"/>
          <p:cNvSpPr/>
          <p:nvPr/>
        </p:nvSpPr>
        <p:spPr>
          <a:xfrm>
            <a:off x="5514014" y="3863132"/>
            <a:ext cx="1009934" cy="64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/>
          <p:cNvSpPr/>
          <p:nvPr/>
        </p:nvSpPr>
        <p:spPr>
          <a:xfrm>
            <a:off x="6842077" y="3829911"/>
            <a:ext cx="2875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Biosorption Capacity</a:t>
            </a:r>
          </a:p>
          <a:p>
            <a:r>
              <a:rPr lang="en-US" sz="2000" dirty="0"/>
              <a:t>Biosorption Efficiency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9DD3-956C-44B7-8A98-7838EF0597AF}" type="datetime1">
              <a:rPr lang="en-US" smtClean="0"/>
              <a:t>4/8/2014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64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Variables </a:t>
            </a:r>
            <a:r>
              <a:rPr lang="en-SG" sz="3200" dirty="0" smtClean="0"/>
              <a:t>[Using Live Algae]</a:t>
            </a:r>
            <a:endParaRPr lang="en-SG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184876"/>
              </p:ext>
            </p:extLst>
          </p:nvPr>
        </p:nvGraphicFramePr>
        <p:xfrm>
          <a:off x="1279525" y="1918952"/>
          <a:ext cx="9629775" cy="4739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F51C-F5FC-4636-AC5C-7BDA95A8D9CC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17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[Using Dead &amp; Harvested Algae]</a:t>
            </a:r>
            <a:endParaRPr lang="en-SG" sz="3200" dirty="0"/>
          </a:p>
        </p:txBody>
      </p:sp>
      <p:sp>
        <p:nvSpPr>
          <p:cNvPr id="47" name="Content Placeholder 4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Dry live algae until no further change in dry mass</a:t>
            </a:r>
            <a:endParaRPr lang="en-SG" sz="2800" dirty="0"/>
          </a:p>
          <a:p>
            <a:r>
              <a:rPr lang="en-SG" sz="2800" dirty="0"/>
              <a:t>Submerge </a:t>
            </a:r>
            <a:r>
              <a:rPr lang="en-SG" sz="2800" dirty="0" smtClean="0"/>
              <a:t>algae in 1% Mass-to-volume ratio of </a:t>
            </a:r>
            <a:r>
              <a:rPr lang="en-SG" sz="2800" dirty="0"/>
              <a:t>concentrated heavy metal solution for </a:t>
            </a:r>
            <a:r>
              <a:rPr lang="en-SG" sz="2800" dirty="0" smtClean="0"/>
              <a:t>5 days.</a:t>
            </a:r>
          </a:p>
          <a:p>
            <a:r>
              <a:rPr lang="en-SG" sz="2800" dirty="0" smtClean="0"/>
              <a:t>Change in concentration of heavy metal ions are recorded over time</a:t>
            </a:r>
            <a:endParaRPr lang="en-SG" sz="2800" dirty="0"/>
          </a:p>
          <a:p>
            <a:pPr lvl="1"/>
            <a:r>
              <a:rPr lang="en-SG" sz="2400" dirty="0"/>
              <a:t>Centrifuge and test </a:t>
            </a:r>
            <a:r>
              <a:rPr lang="en-SG" sz="2400" dirty="0" smtClean="0"/>
              <a:t>supernatant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7623-FBF4-4A1A-BA17-35A0E482110D}" type="datetime1">
              <a:rPr lang="en-US" smtClean="0"/>
              <a:t>4/8/2014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[Using Dead &amp; Harvested Algae]</a:t>
            </a:r>
            <a:endParaRPr lang="en-SG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952614" y="2975230"/>
            <a:ext cx="1480116" cy="3462256"/>
            <a:chOff x="1953759" y="2170665"/>
            <a:chExt cx="1480116" cy="4350862"/>
          </a:xfrm>
        </p:grpSpPr>
        <p:sp>
          <p:nvSpPr>
            <p:cNvPr id="4" name="Oval 3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634019" y="2975230"/>
            <a:ext cx="1480116" cy="3462256"/>
            <a:chOff x="1953759" y="2170665"/>
            <a:chExt cx="1480116" cy="4350862"/>
          </a:xfrm>
        </p:grpSpPr>
        <p:sp>
          <p:nvSpPr>
            <p:cNvPr id="8" name="Oval 7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315424" y="2975230"/>
            <a:ext cx="1480116" cy="3462256"/>
            <a:chOff x="1953759" y="2170665"/>
            <a:chExt cx="1480116" cy="4350862"/>
          </a:xfrm>
        </p:grpSpPr>
        <p:sp>
          <p:nvSpPr>
            <p:cNvPr id="12" name="Oval 11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88653" y="2699505"/>
            <a:ext cx="10809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Control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2624789" y="2237840"/>
            <a:ext cx="1498576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Acceptable Drinking water level</a:t>
            </a:r>
            <a:endParaRPr lang="en-SG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324654" y="2237840"/>
            <a:ext cx="1498576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Maximum Worst-case scenario</a:t>
            </a:r>
            <a:endParaRPr lang="en-SG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292913" y="3014650"/>
            <a:ext cx="1480116" cy="3462256"/>
            <a:chOff x="1953759" y="2170665"/>
            <a:chExt cx="1480116" cy="4350862"/>
          </a:xfrm>
        </p:grpSpPr>
        <p:sp>
          <p:nvSpPr>
            <p:cNvPr id="19" name="Oval 18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974318" y="3014650"/>
            <a:ext cx="1480116" cy="3462256"/>
            <a:chOff x="1953759" y="2170665"/>
            <a:chExt cx="1480116" cy="4350862"/>
          </a:xfrm>
        </p:grpSpPr>
        <p:sp>
          <p:nvSpPr>
            <p:cNvPr id="23" name="Oval 22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655723" y="3014650"/>
            <a:ext cx="1480116" cy="3462256"/>
            <a:chOff x="1953759" y="2170665"/>
            <a:chExt cx="1480116" cy="4350862"/>
          </a:xfrm>
        </p:grpSpPr>
        <p:sp>
          <p:nvSpPr>
            <p:cNvPr id="27" name="Oval 26"/>
            <p:cNvSpPr/>
            <p:nvPr/>
          </p:nvSpPr>
          <p:spPr>
            <a:xfrm>
              <a:off x="2423442" y="4395633"/>
              <a:ext cx="507197" cy="187221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59" y="2170665"/>
              <a:ext cx="1480116" cy="435086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6528952" y="2738925"/>
            <a:ext cx="10809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Control</a:t>
            </a:r>
            <a:endParaRPr lang="en-SG" dirty="0"/>
          </a:p>
        </p:txBody>
      </p:sp>
      <p:sp>
        <p:nvSpPr>
          <p:cNvPr id="31" name="TextBox 30"/>
          <p:cNvSpPr txBox="1"/>
          <p:nvPr/>
        </p:nvSpPr>
        <p:spPr>
          <a:xfrm>
            <a:off x="7965088" y="2277260"/>
            <a:ext cx="1498576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Acceptable Drinking water level</a:t>
            </a:r>
            <a:endParaRPr lang="en-SG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4953" y="2277260"/>
            <a:ext cx="1498576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Maximum Worst-case scenario</a:t>
            </a:r>
            <a:endParaRPr lang="en-SG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197973" y="6275037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Instant Ocean</a:t>
            </a:r>
            <a:endParaRPr lang="en-SG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2862601" y="6275037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1.3 ppm Cu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5" name="TextBox 34"/>
          <p:cNvSpPr txBox="1"/>
          <p:nvPr/>
        </p:nvSpPr>
        <p:spPr>
          <a:xfrm>
            <a:off x="4544006" y="6275037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25 ppm Cu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462" y="6276931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Instant Ocean</a:t>
            </a:r>
            <a:endParaRPr lang="en-SG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8212090" y="6276931"/>
            <a:ext cx="108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13.74 ppm Sr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8" name="TextBox 37"/>
          <p:cNvSpPr txBox="1"/>
          <p:nvPr/>
        </p:nvSpPr>
        <p:spPr>
          <a:xfrm>
            <a:off x="9893495" y="6276931"/>
            <a:ext cx="98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960 ppm Sr</a:t>
            </a:r>
            <a:r>
              <a:rPr lang="en-SG" sz="1600" baseline="30000" dirty="0" smtClean="0"/>
              <a:t>2+</a:t>
            </a:r>
            <a:endParaRPr lang="en-SG" sz="1600" baseline="30000" dirty="0"/>
          </a:p>
        </p:txBody>
      </p:sp>
      <p:sp>
        <p:nvSpPr>
          <p:cNvPr id="39" name="TextBox 38"/>
          <p:cNvSpPr txBox="1"/>
          <p:nvPr/>
        </p:nvSpPr>
        <p:spPr>
          <a:xfrm>
            <a:off x="643047" y="2035688"/>
            <a:ext cx="82948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 dirty="0" smtClean="0"/>
              <a:t>Cu</a:t>
            </a:r>
            <a:r>
              <a:rPr lang="en-SG" sz="2400" b="1" baseline="30000" dirty="0" smtClean="0"/>
              <a:t>2+</a:t>
            </a:r>
            <a:endParaRPr lang="en-SG" sz="2400" b="1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6033864" y="2054728"/>
            <a:ext cx="82948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 dirty="0" smtClean="0"/>
              <a:t>Sr</a:t>
            </a:r>
            <a:r>
              <a:rPr lang="en-SG" sz="2400" b="1" baseline="30000" dirty="0" smtClean="0"/>
              <a:t>2+</a:t>
            </a:r>
            <a:endParaRPr lang="en-SG" sz="2400" b="1" baseline="30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49790" y="4284160"/>
            <a:ext cx="507197" cy="9232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22212" y="4284159"/>
            <a:ext cx="507197" cy="92323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820343" y="4316801"/>
            <a:ext cx="507197" cy="9232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94754" y="4316801"/>
            <a:ext cx="507197" cy="92323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457846" y="4316801"/>
            <a:ext cx="507197" cy="92323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0160642" y="4284158"/>
            <a:ext cx="507197" cy="92323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AE23-8CB6-4203-A373-FF9E34A1E6DE}" type="datetime1">
              <a:rPr lang="en-US" smtClean="0"/>
              <a:t>4/8/2014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37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Variables </a:t>
            </a:r>
            <a:r>
              <a:rPr lang="en-SG" sz="3200" dirty="0" smtClean="0"/>
              <a:t>[Using Dead &amp; Harvested Algae]</a:t>
            </a:r>
            <a:endParaRPr lang="en-SG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403507"/>
              </p:ext>
            </p:extLst>
          </p:nvPr>
        </p:nvGraphicFramePr>
        <p:xfrm>
          <a:off x="1279525" y="1918952"/>
          <a:ext cx="9629775" cy="4739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D856-331A-4416-9ED7-5F7C5A73DE8A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7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</a:t>
            </a:r>
            <a:r>
              <a:rPr lang="en-SG" sz="3200" dirty="0"/>
              <a:t>Using </a:t>
            </a:r>
            <a:r>
              <a:rPr lang="en-SG" sz="3200" dirty="0" smtClean="0"/>
              <a:t>Dead &amp; Harvested Algae]</a:t>
            </a:r>
            <a:endParaRPr lang="en-SG" sz="3200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olorimeter will be used </a:t>
            </a:r>
            <a:r>
              <a:rPr lang="en-US" sz="2400" dirty="0"/>
              <a:t>to test amount of </a:t>
            </a:r>
            <a:r>
              <a:rPr lang="en-US" sz="2400" dirty="0" smtClean="0"/>
              <a:t>Cu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 </a:t>
            </a:r>
            <a:r>
              <a:rPr lang="en-US" sz="2400" dirty="0"/>
              <a:t>in solution </a:t>
            </a:r>
          </a:p>
          <a:p>
            <a:r>
              <a:rPr lang="en-US" sz="2400" dirty="0" smtClean="0"/>
              <a:t>Spectrophotometer will be used </a:t>
            </a:r>
            <a:r>
              <a:rPr lang="en-US" sz="2400" dirty="0"/>
              <a:t>to test amount of </a:t>
            </a:r>
            <a:r>
              <a:rPr lang="en-US" sz="2400" dirty="0" smtClean="0"/>
              <a:t>Sr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 </a:t>
            </a:r>
            <a:r>
              <a:rPr lang="en-US" sz="2400" dirty="0"/>
              <a:t>in </a:t>
            </a:r>
            <a:r>
              <a:rPr lang="en-US" sz="2400" dirty="0" smtClean="0"/>
              <a:t>solution</a:t>
            </a:r>
          </a:p>
          <a:p>
            <a:r>
              <a:rPr lang="en-US" sz="2400" dirty="0" smtClean="0"/>
              <a:t>Comparison:</a:t>
            </a:r>
          </a:p>
          <a:p>
            <a:pPr lvl="1"/>
            <a:r>
              <a:rPr lang="en-SG" dirty="0"/>
              <a:t>Initial water concentration</a:t>
            </a:r>
          </a:p>
          <a:p>
            <a:pPr lvl="1"/>
            <a:r>
              <a:rPr lang="en-SG" dirty="0"/>
              <a:t>Final water </a:t>
            </a:r>
            <a:r>
              <a:rPr lang="en-SG" dirty="0" smtClean="0"/>
              <a:t>concentration</a:t>
            </a:r>
          </a:p>
          <a:p>
            <a:pPr lvl="1"/>
            <a:r>
              <a:rPr lang="en-US" dirty="0"/>
              <a:t>Final concentration of </a:t>
            </a:r>
            <a:r>
              <a:rPr lang="en-US" dirty="0" smtClean="0"/>
              <a:t>Cu</a:t>
            </a:r>
            <a:r>
              <a:rPr lang="en-US" baseline="30000" dirty="0" smtClean="0"/>
              <a:t>2+</a:t>
            </a:r>
            <a:r>
              <a:rPr lang="en-US" dirty="0" smtClean="0"/>
              <a:t>/Sr</a:t>
            </a:r>
            <a:r>
              <a:rPr lang="en-US" baseline="30000" dirty="0" smtClean="0"/>
              <a:t>2+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dead </a:t>
            </a:r>
            <a:r>
              <a:rPr lang="en-US" dirty="0" smtClean="0"/>
              <a:t>algae</a:t>
            </a:r>
          </a:p>
          <a:p>
            <a:pPr marL="0" indent="0">
              <a:buNone/>
            </a:pPr>
            <a:r>
              <a:rPr lang="en-SG" dirty="0"/>
              <a:t>This will be repeated </a:t>
            </a:r>
            <a:r>
              <a:rPr lang="en-SG" dirty="0" smtClean="0"/>
              <a:t>3 times</a:t>
            </a:r>
            <a:endParaRPr lang="en-SG" dirty="0"/>
          </a:p>
        </p:txBody>
      </p:sp>
      <p:sp>
        <p:nvSpPr>
          <p:cNvPr id="40" name="Right Arrow 39"/>
          <p:cNvSpPr/>
          <p:nvPr/>
        </p:nvSpPr>
        <p:spPr>
          <a:xfrm>
            <a:off x="5589509" y="4026905"/>
            <a:ext cx="1009934" cy="64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/>
          <p:cNvSpPr/>
          <p:nvPr/>
        </p:nvSpPr>
        <p:spPr>
          <a:xfrm>
            <a:off x="6828430" y="3993684"/>
            <a:ext cx="2875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Biosorption Capacity</a:t>
            </a:r>
          </a:p>
          <a:p>
            <a:r>
              <a:rPr lang="en-US" sz="2000" dirty="0"/>
              <a:t>Biosorption Efficiency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0603-5CF4-42B1-B06B-930618A39E9E}" type="datetime1">
              <a:rPr lang="en-US" smtClean="0"/>
              <a:t>4/8/2014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889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Methodology </a:t>
            </a:r>
            <a:r>
              <a:rPr lang="en-SG" sz="3200" dirty="0" smtClean="0"/>
              <a:t>[Comparison of living/dead algae]</a:t>
            </a:r>
            <a:endParaRPr lang="en-SG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351312"/>
            <a:ext cx="2638698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Results from dead algae tests</a:t>
            </a:r>
            <a:endParaRPr lang="en-SG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270094" y="2351311"/>
            <a:ext cx="2638698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Results from live algae tests</a:t>
            </a:r>
            <a:endParaRPr lang="en-SG" sz="2400" dirty="0"/>
          </a:p>
        </p:txBody>
      </p:sp>
      <p:sp>
        <p:nvSpPr>
          <p:cNvPr id="6" name="Left-Right Arrow 5"/>
          <p:cNvSpPr/>
          <p:nvPr/>
        </p:nvSpPr>
        <p:spPr>
          <a:xfrm>
            <a:off x="4154641" y="2467620"/>
            <a:ext cx="3879669" cy="598378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Comparison</a:t>
            </a:r>
            <a:endParaRPr lang="en-SG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280160" y="3461657"/>
            <a:ext cx="9628632" cy="2715305"/>
          </a:xfrm>
        </p:spPr>
        <p:txBody>
          <a:bodyPr>
            <a:normAutofit/>
          </a:bodyPr>
          <a:lstStyle/>
          <a:p>
            <a:r>
              <a:rPr lang="en-SG" sz="2400" dirty="0" smtClean="0"/>
              <a:t>Through the comparison, we can find out:</a:t>
            </a:r>
          </a:p>
          <a:p>
            <a:pPr lvl="1"/>
            <a:r>
              <a:rPr lang="en-SG" sz="2400" dirty="0"/>
              <a:t>T</a:t>
            </a:r>
            <a:r>
              <a:rPr lang="en-SG" sz="2400" dirty="0" smtClean="0"/>
              <a:t>he mechanism of removal of heavy metal ions by Algae</a:t>
            </a:r>
          </a:p>
          <a:p>
            <a:pPr lvl="1"/>
            <a:r>
              <a:rPr lang="en-SG" sz="2400" dirty="0" smtClean="0"/>
              <a:t>Whether live algae or dead algae is a better </a:t>
            </a:r>
            <a:r>
              <a:rPr lang="en-SG" sz="2400" dirty="0" err="1" smtClean="0"/>
              <a:t>bioremediator</a:t>
            </a:r>
            <a:endParaRPr lang="en-SG" sz="2400" dirty="0" smtClean="0"/>
          </a:p>
          <a:p>
            <a:pPr lvl="1">
              <a:buNone/>
            </a:pPr>
            <a:endParaRPr lang="en-SG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BE16-3E5F-44F6-8749-362F009CE50F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74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Materials</a:t>
            </a:r>
            <a:endParaRPr lang="en-SG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2084" y="2806423"/>
            <a:ext cx="10964783" cy="2834356"/>
            <a:chOff x="657572" y="2188906"/>
            <a:chExt cx="10879583" cy="2812332"/>
          </a:xfrm>
        </p:grpSpPr>
        <p:sp>
          <p:nvSpPr>
            <p:cNvPr id="5" name="Rectangle 4"/>
            <p:cNvSpPr/>
            <p:nvPr/>
          </p:nvSpPr>
          <p:spPr>
            <a:xfrm>
              <a:off x="5326710" y="4089417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i="1" dirty="0" err="1" smtClean="0"/>
                <a:t>Ulva</a:t>
              </a:r>
              <a:endParaRPr lang="en-SG" i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26710" y="4405121"/>
              <a:ext cx="17819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SG" sz="1200" u="sng" dirty="0" smtClean="0">
                  <a:solidFill>
                    <a:schemeClr val="hlink"/>
                  </a:solidFill>
                  <a:ea typeface="Roboto"/>
                  <a:cs typeface="Roboto"/>
                  <a:sym typeface="Roboto"/>
                  <a:hlinkClick r:id="rId2" action="ppaction://hlinkfile"/>
                </a:rPr>
                <a:t>de.wikipedia.org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10" name="Picture 7" descr="2012-02-27 14.07.02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821" y="2209211"/>
              <a:ext cx="1401691" cy="1868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8169821" y="4096946"/>
              <a:ext cx="14016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Deionized water</a:t>
              </a:r>
              <a:endParaRPr lang="en-SG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478" y="2188907"/>
              <a:ext cx="2402628" cy="187137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653563" y="4089417"/>
              <a:ext cx="24835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Strontium chloride </a:t>
              </a:r>
              <a:r>
                <a:rPr lang="en-SG" dirty="0" err="1" smtClean="0"/>
                <a:t>hexahydrate</a:t>
              </a:r>
              <a:endParaRPr lang="en-SG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53563" y="4699807"/>
              <a:ext cx="3215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 smtClean="0">
                  <a:hlinkClick r:id="rId6"/>
                </a:rPr>
                <a:t>en.wikipedia.org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72" y="2188906"/>
              <a:ext cx="1887301" cy="187137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57572" y="4096946"/>
              <a:ext cx="25180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Copper(II) Sulfate </a:t>
              </a:r>
              <a:r>
                <a:rPr lang="en-SG" dirty="0" err="1" smtClean="0"/>
                <a:t>pentahydrate</a:t>
              </a:r>
              <a:endParaRPr lang="en-SG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7572" y="4725089"/>
              <a:ext cx="1325607" cy="2761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 smtClean="0">
                  <a:hlinkClick r:id="rId8"/>
                </a:rPr>
                <a:t>img.diytrade.com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55225" y="4089417"/>
              <a:ext cx="17494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Instant Ocean/ Sea Salt</a:t>
              </a:r>
              <a:endParaRPr lang="en-SG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710" y="2188907"/>
              <a:ext cx="2653507" cy="18804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116" y="2232520"/>
              <a:ext cx="1743584" cy="186442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9755225" y="4682120"/>
              <a:ext cx="17819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SG" sz="1200" u="sng" dirty="0" smtClean="0">
                  <a:solidFill>
                    <a:schemeClr val="hlink"/>
                  </a:solidFill>
                  <a:ea typeface="Roboto"/>
                  <a:cs typeface="Roboto"/>
                  <a:sym typeface="Roboto"/>
                  <a:hlinkClick r:id="rId11"/>
                </a:rPr>
                <a:t>www.topnews.in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E83F-27B3-4BE2-A71B-5FD0B1DE1108}" type="datetime1">
              <a:rPr lang="en-US" smtClean="0"/>
              <a:t>4/8/2014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Apparatus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073" y="2183640"/>
            <a:ext cx="2886961" cy="4544706"/>
          </a:xfrm>
        </p:spPr>
        <p:txBody>
          <a:bodyPr>
            <a:normAutofit/>
          </a:bodyPr>
          <a:lstStyle/>
          <a:p>
            <a:r>
              <a:rPr lang="en-SG" sz="2400" dirty="0" smtClean="0"/>
              <a:t>Spectrophotometer</a:t>
            </a:r>
          </a:p>
          <a:p>
            <a:r>
              <a:rPr lang="en-SG" sz="2400" dirty="0" smtClean="0"/>
              <a:t>Tanks</a:t>
            </a:r>
          </a:p>
          <a:p>
            <a:r>
              <a:rPr lang="en-SG" sz="2400" dirty="0" smtClean="0"/>
              <a:t>Pumps</a:t>
            </a:r>
          </a:p>
          <a:p>
            <a:r>
              <a:rPr lang="en-SG" sz="2400" dirty="0" smtClean="0"/>
              <a:t>Lights</a:t>
            </a:r>
          </a:p>
          <a:p>
            <a:r>
              <a:rPr lang="en-SG" sz="2400" dirty="0" smtClean="0"/>
              <a:t>Colorimeter</a:t>
            </a:r>
            <a:endParaRPr lang="en-SG" sz="2400" dirty="0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34" y="2183640"/>
            <a:ext cx="3849572" cy="288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45034" y="2183640"/>
            <a:ext cx="2801425" cy="454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Air </a:t>
            </a:r>
            <a:r>
              <a:rPr lang="en-SG" sz="2400" dirty="0"/>
              <a:t>Conditioner</a:t>
            </a:r>
          </a:p>
          <a:p>
            <a:r>
              <a:rPr lang="en-SG" sz="2400" dirty="0"/>
              <a:t>Conical flask</a:t>
            </a:r>
          </a:p>
          <a:p>
            <a:r>
              <a:rPr lang="en-SG" sz="2400" dirty="0"/>
              <a:t>Rotary </a:t>
            </a:r>
            <a:r>
              <a:rPr lang="en-SG" sz="2400" dirty="0" smtClean="0"/>
              <a:t>shaker</a:t>
            </a:r>
          </a:p>
          <a:p>
            <a:r>
              <a:rPr lang="en-SG" sz="2400" dirty="0" smtClean="0"/>
              <a:t>Centrifuge</a:t>
            </a:r>
          </a:p>
          <a:p>
            <a:r>
              <a:rPr lang="en-SG" sz="2400" dirty="0" smtClean="0"/>
              <a:t>Oven</a:t>
            </a:r>
            <a:endParaRPr lang="en-SG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C44F-F8CE-490F-A3A1-FEF2068E65A1}" type="datetime1">
              <a:rPr lang="en-US" smtClean="0"/>
              <a:t>4/8/2014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98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Introduction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5734594" cy="3986213"/>
          </a:xfrm>
        </p:spPr>
        <p:txBody>
          <a:bodyPr>
            <a:normAutofit/>
          </a:bodyPr>
          <a:lstStyle/>
          <a:p>
            <a:r>
              <a:rPr lang="en-SG" sz="2400" dirty="0" smtClean="0"/>
              <a:t>Algae are a large group of photoautotrophic organisms</a:t>
            </a:r>
          </a:p>
          <a:p>
            <a:pPr lvl="0"/>
            <a:r>
              <a:rPr lang="en-SG" sz="2400" dirty="0" smtClean="0"/>
              <a:t>They can survive in various kinds of conditions and are extremely easy to grow. </a:t>
            </a:r>
          </a:p>
          <a:p>
            <a:pPr marL="0" lvl="0" indent="0">
              <a:buNone/>
            </a:pPr>
            <a:r>
              <a:rPr lang="en" sz="14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(“Large-Scale Production of Biofuels Made From Algae Poses Sustainability Concerns; Further Innovations Needed to Reach Full Potential,” 2012)</a:t>
            </a:r>
          </a:p>
          <a:p>
            <a:r>
              <a:rPr lang="en-SG" sz="2400" dirty="0" smtClean="0"/>
              <a:t>Hence, algae are a very accessible resource, and can be readily used for bioremediation.</a:t>
            </a:r>
            <a:endParaRPr lang="en-SG" sz="2400" dirty="0"/>
          </a:p>
        </p:txBody>
      </p:sp>
      <p:sp>
        <p:nvSpPr>
          <p:cNvPr id="4" name="Shape 37"/>
          <p:cNvSpPr/>
          <p:nvPr/>
        </p:nvSpPr>
        <p:spPr>
          <a:xfrm>
            <a:off x="7458697" y="2190748"/>
            <a:ext cx="3997429" cy="34098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5" name="Shape 38"/>
          <p:cNvSpPr txBox="1"/>
          <p:nvPr/>
        </p:nvSpPr>
        <p:spPr>
          <a:xfrm>
            <a:off x="7458698" y="5704012"/>
            <a:ext cx="3450094" cy="9458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 u="sng" dirty="0" smtClean="0">
                <a:solidFill>
                  <a:schemeClr val="hlink"/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3"/>
              </a:rPr>
              <a:t>www.microscopy-uk.org.uk</a:t>
            </a:r>
            <a:endParaRPr lang="en" sz="1200" u="sng" dirty="0">
              <a:solidFill>
                <a:schemeClr val="hlink"/>
              </a:solidFill>
              <a:latin typeface="Roboto" pitchFamily="2" charset="0"/>
              <a:ea typeface="Roboto" pitchFamily="2" charset="0"/>
              <a:cs typeface="Roboto"/>
              <a:sym typeface="Roboto"/>
              <a:hlinkClick r:id="rId3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4F28-BACF-4444-BE57-9F8FBB2C35C7}" type="datetime1">
              <a:rPr lang="en-US" smtClean="0"/>
              <a:t>4/8/2014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07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Applications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342" y="2238829"/>
            <a:ext cx="10479316" cy="169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dirty="0"/>
              <a:t>Through the use of live organisms instead of </a:t>
            </a:r>
            <a:r>
              <a:rPr lang="en-SG" sz="2400" dirty="0" smtClean="0"/>
              <a:t>chemicals, the following can be achieved at </a:t>
            </a:r>
            <a:r>
              <a:rPr lang="en-SG" sz="2400" b="1" dirty="0" smtClean="0">
                <a:solidFill>
                  <a:srgbClr val="002060"/>
                </a:solidFill>
              </a:rPr>
              <a:t>low cost </a:t>
            </a:r>
            <a:r>
              <a:rPr lang="en-SG" sz="2400" dirty="0" smtClean="0"/>
              <a:t>and </a:t>
            </a:r>
            <a:r>
              <a:rPr lang="en-SG" sz="2400" b="1" dirty="0" smtClean="0">
                <a:solidFill>
                  <a:srgbClr val="7030A0"/>
                </a:solidFill>
              </a:rPr>
              <a:t>without huge impact to the habitat</a:t>
            </a:r>
            <a:r>
              <a:rPr lang="en-SG" sz="2400" dirty="0" smtClean="0"/>
              <a:t>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68760639"/>
              </p:ext>
            </p:extLst>
          </p:nvPr>
        </p:nvGraphicFramePr>
        <p:xfrm>
          <a:off x="660400" y="3490685"/>
          <a:ext cx="10871201" cy="277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294-B2DD-403A-9F03-DEDBB1333E5C}" type="datetime1">
              <a:rPr lang="en-US" smtClean="0"/>
              <a:t>4/8/2014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368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Applications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342" y="2238828"/>
            <a:ext cx="10479316" cy="38876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sz="2400" dirty="0" smtClean="0"/>
              <a:t>For commercial application of algal technology for optimal metal removal from wastewater, the emphasis needs to be on:</a:t>
            </a:r>
          </a:p>
          <a:p>
            <a:r>
              <a:rPr lang="en-SG" sz="2400" dirty="0" smtClean="0"/>
              <a:t>Selection of </a:t>
            </a:r>
            <a:r>
              <a:rPr lang="en-SG" sz="2400" dirty="0"/>
              <a:t>strain </a:t>
            </a:r>
            <a:r>
              <a:rPr lang="en-SG" sz="2400" dirty="0" smtClean="0"/>
              <a:t>with high </a:t>
            </a:r>
            <a:r>
              <a:rPr lang="en-SG" sz="2400" dirty="0"/>
              <a:t>metal sorption capacity </a:t>
            </a:r>
            <a:endParaRPr lang="en-SG" sz="2400" dirty="0" smtClean="0"/>
          </a:p>
          <a:p>
            <a:r>
              <a:rPr lang="en-SG" sz="2400" dirty="0" smtClean="0"/>
              <a:t>Adequate </a:t>
            </a:r>
            <a:r>
              <a:rPr lang="en-SG" sz="2400" dirty="0"/>
              <a:t>understanding of sorption </a:t>
            </a:r>
            <a:r>
              <a:rPr lang="en-SG" sz="2400" dirty="0" smtClean="0"/>
              <a:t>mechanisms</a:t>
            </a:r>
          </a:p>
          <a:p>
            <a:r>
              <a:rPr lang="en-SG" sz="2400" dirty="0" smtClean="0"/>
              <a:t>Development </a:t>
            </a:r>
            <a:r>
              <a:rPr lang="en-SG" sz="2400" dirty="0"/>
              <a:t>of better models for predicting metal </a:t>
            </a:r>
            <a:r>
              <a:rPr lang="en-SG" sz="2400" dirty="0" smtClean="0"/>
              <a:t>sorption</a:t>
            </a:r>
          </a:p>
          <a:p>
            <a:r>
              <a:rPr lang="en-SG" sz="2400" dirty="0" smtClean="0"/>
              <a:t>Genetic </a:t>
            </a:r>
            <a:r>
              <a:rPr lang="en-SG" sz="2400" dirty="0"/>
              <a:t>manipulation of algae for increased number of surface groups or over expression of metal binding </a:t>
            </a:r>
            <a:r>
              <a:rPr lang="en-SG" sz="2400" dirty="0" smtClean="0"/>
              <a:t>proteins</a:t>
            </a:r>
          </a:p>
          <a:p>
            <a:r>
              <a:rPr lang="en-SG" sz="2400" dirty="0" smtClean="0"/>
              <a:t>Economic </a:t>
            </a:r>
            <a:r>
              <a:rPr lang="en-SG" sz="2400" dirty="0"/>
              <a:t>feasibility</a:t>
            </a:r>
            <a:endParaRPr lang="en-SG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56342" y="6126479"/>
            <a:ext cx="1879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(Mehta &amp; Gaur, 2005)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1B46-0445-4AF5-AAE6-CC677B7187F2}" type="datetime1">
              <a:rPr lang="en-US" smtClean="0"/>
              <a:t>4/8/2014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11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References</a:t>
            </a:r>
            <a:endParaRPr lang="en-SG" sz="4800" dirty="0"/>
          </a:p>
        </p:txBody>
      </p:sp>
      <p:sp>
        <p:nvSpPr>
          <p:cNvPr id="7" name="Shape 135"/>
          <p:cNvSpPr txBox="1">
            <a:spLocks/>
          </p:cNvSpPr>
          <p:nvPr/>
        </p:nvSpPr>
        <p:spPr>
          <a:xfrm>
            <a:off x="701722" y="1896184"/>
            <a:ext cx="10788556" cy="4852632"/>
          </a:xfrm>
          <a:prstGeom prst="rect">
            <a:avLst/>
          </a:prstGeom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Bielmyer, G. K., Brix, K. V., Capo, T. R., &amp; </a:t>
            </a:r>
            <a:r>
              <a:rPr lang="en-SG" sz="1100" dirty="0" err="1"/>
              <a:t>Grosell</a:t>
            </a:r>
            <a:r>
              <a:rPr lang="en-SG" sz="1100" dirty="0"/>
              <a:t>, M. (2005). The effects of metals on embryo-larval and adult life stages of the sea urchin, </a:t>
            </a:r>
            <a:r>
              <a:rPr lang="en-SG" sz="1100" i="1" dirty="0" err="1"/>
              <a:t>Diadema</a:t>
            </a:r>
            <a:r>
              <a:rPr lang="en-SG" sz="1100" i="1" dirty="0"/>
              <a:t> </a:t>
            </a:r>
            <a:r>
              <a:rPr lang="en-SG" sz="1100" i="1" dirty="0" err="1"/>
              <a:t>antillarum</a:t>
            </a:r>
            <a:r>
              <a:rPr lang="en-SG" sz="1100" dirty="0"/>
              <a:t>. </a:t>
            </a:r>
            <a:r>
              <a:rPr lang="en-SG" sz="1100" i="1" dirty="0"/>
              <a:t>Aquatic toxicology (Amsterdam, Netherlands)</a:t>
            </a:r>
            <a:r>
              <a:rPr lang="en-SG" sz="1100" dirty="0"/>
              <a:t>, </a:t>
            </a:r>
            <a:r>
              <a:rPr lang="en-SG" sz="1100" i="1" dirty="0"/>
              <a:t>74</a:t>
            </a:r>
            <a:r>
              <a:rPr lang="en-SG" sz="1100" dirty="0"/>
              <a:t>(3), 254–263. doi:10.1016/j.aquatox.2005.05.016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i="1" dirty="0" err="1"/>
              <a:t>Bioconcentration</a:t>
            </a:r>
            <a:r>
              <a:rPr lang="en-SG" sz="1100" i="1" dirty="0"/>
              <a:t> factors (BCFs) for aquatic organisms</a:t>
            </a:r>
            <a:r>
              <a:rPr lang="en-SG" sz="1100" dirty="0"/>
              <a:t>. (</a:t>
            </a:r>
            <a:r>
              <a:rPr lang="en-SG" sz="1100" dirty="0" err="1"/>
              <a:t>n.d.</a:t>
            </a:r>
            <a:r>
              <a:rPr lang="en-SG" sz="1100" dirty="0"/>
              <a:t>). Retrieved from http://uwrl.usu.edu/www/doucette/6730/CEE%205730%20BCF%20lec%209-1.pdf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 err="1"/>
              <a:t>Bishnoi</a:t>
            </a:r>
            <a:r>
              <a:rPr lang="en-SG" sz="1100" dirty="0"/>
              <a:t>, N. R., </a:t>
            </a:r>
            <a:r>
              <a:rPr lang="en-SG" sz="1100" dirty="0" err="1"/>
              <a:t>Anju</a:t>
            </a:r>
            <a:r>
              <a:rPr lang="en-SG" sz="1100" dirty="0"/>
              <a:t>, P., &amp; </a:t>
            </a:r>
            <a:r>
              <a:rPr lang="en-SG" sz="1100" dirty="0" err="1"/>
              <a:t>Garima</a:t>
            </a:r>
            <a:r>
              <a:rPr lang="en-SG" sz="1100" dirty="0"/>
              <a:t>. (2004). Biosorption of copper from aqueous solution using algal biomass. </a:t>
            </a:r>
            <a:r>
              <a:rPr lang="en-SG" sz="1100" i="1" dirty="0"/>
              <a:t>Journal of Scientific &amp; Industrial Research</a:t>
            </a:r>
            <a:r>
              <a:rPr lang="en-SG" sz="1100" dirty="0"/>
              <a:t>, </a:t>
            </a:r>
            <a:r>
              <a:rPr lang="en-SG" sz="1100" i="1" dirty="0"/>
              <a:t>63</a:t>
            </a:r>
            <a:r>
              <a:rPr lang="en-SG" sz="1100" dirty="0"/>
              <a:t>(October 2004), 813–816.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 err="1"/>
              <a:t>Bunghez</a:t>
            </a:r>
            <a:r>
              <a:rPr lang="en-SG" sz="1100" dirty="0"/>
              <a:t>, I.-R., Ion, R.-M., </a:t>
            </a:r>
            <a:r>
              <a:rPr lang="en-SG" sz="1100" dirty="0" err="1"/>
              <a:t>Dumitriu</a:t>
            </a:r>
            <a:r>
              <a:rPr lang="en-SG" sz="1100" dirty="0"/>
              <a:t>, I., &amp; </a:t>
            </a:r>
            <a:r>
              <a:rPr lang="en-SG" sz="1100" dirty="0" err="1"/>
              <a:t>Fierascu</a:t>
            </a:r>
            <a:r>
              <a:rPr lang="en-SG" sz="1100" dirty="0"/>
              <a:t>, R.-C. (2010). Heavy Metal Ions Depollution by Marine Natural Products. </a:t>
            </a:r>
            <a:r>
              <a:rPr lang="en-SG" sz="1100" i="1" dirty="0"/>
              <a:t>Journal of Science and Arts</a:t>
            </a:r>
            <a:r>
              <a:rPr lang="en-SG" sz="1100" dirty="0"/>
              <a:t>, </a:t>
            </a:r>
            <a:r>
              <a:rPr lang="en-SG" sz="1100" i="1" dirty="0"/>
              <a:t>1</a:t>
            </a:r>
            <a:r>
              <a:rPr lang="en-SG" sz="1100" dirty="0"/>
              <a:t>(12), 73–78.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 err="1"/>
              <a:t>Casacuberta</a:t>
            </a:r>
            <a:r>
              <a:rPr lang="en-SG" sz="1100" dirty="0"/>
              <a:t>, N., Masque, P., Garcia-Orellana, J., Garcia-</a:t>
            </a:r>
            <a:r>
              <a:rPr lang="en-SG" sz="1100" dirty="0" err="1"/>
              <a:t>Tenorio</a:t>
            </a:r>
            <a:r>
              <a:rPr lang="en-SG" sz="1100" dirty="0"/>
              <a:t>, R., &amp; </a:t>
            </a:r>
            <a:r>
              <a:rPr lang="en-SG" sz="1100" dirty="0" err="1"/>
              <a:t>Buesseler</a:t>
            </a:r>
            <a:r>
              <a:rPr lang="en-SG" sz="1100" dirty="0"/>
              <a:t>, K. O. (2013). 90Sr and 89Sr in seawater oﬀ Japan as a consequence of the Fukushima </a:t>
            </a:r>
            <a:r>
              <a:rPr lang="en-SG" sz="1100" dirty="0" err="1"/>
              <a:t>Dai-ichi</a:t>
            </a:r>
            <a:r>
              <a:rPr lang="en-SG" sz="1100" dirty="0"/>
              <a:t> nuclear accident. </a:t>
            </a:r>
            <a:r>
              <a:rPr lang="en-SG" sz="1100" i="1" dirty="0" err="1"/>
              <a:t>Biogeosciences</a:t>
            </a:r>
            <a:r>
              <a:rPr lang="en-SG" sz="1100" dirty="0"/>
              <a:t>, </a:t>
            </a:r>
            <a:r>
              <a:rPr lang="en-SG" sz="1100" i="1" dirty="0"/>
              <a:t>10</a:t>
            </a:r>
            <a:r>
              <a:rPr lang="en-SG" sz="1100" dirty="0"/>
              <a:t>, 3649–3659. doi:10.5194/bg-10-3649-2013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Fu, Y. Q., Li, S., Zhu, H. Y., Jiang, R., &amp; Yin, L. F. (2012). Biosorption of copper from aqueous solutions by </a:t>
            </a:r>
            <a:r>
              <a:rPr lang="en-SG" sz="1100" dirty="0" err="1"/>
              <a:t>mycelial</a:t>
            </a:r>
            <a:r>
              <a:rPr lang="en-SG" sz="1100" dirty="0"/>
              <a:t> pellets of </a:t>
            </a:r>
            <a:r>
              <a:rPr lang="en-SG" sz="1100" dirty="0" err="1"/>
              <a:t>rhizopus</a:t>
            </a:r>
            <a:r>
              <a:rPr lang="en-SG" sz="1100" dirty="0"/>
              <a:t> </a:t>
            </a:r>
            <a:r>
              <a:rPr lang="en-SG" sz="1100" dirty="0" err="1"/>
              <a:t>oryzae</a:t>
            </a:r>
            <a:r>
              <a:rPr lang="en-SG" sz="1100" dirty="0"/>
              <a:t>. </a:t>
            </a:r>
            <a:r>
              <a:rPr lang="en-SG" sz="1100" i="1" dirty="0"/>
              <a:t>African Journal of Biotechnology</a:t>
            </a:r>
            <a:r>
              <a:rPr lang="en-SG" sz="1100" dirty="0"/>
              <a:t>, </a:t>
            </a:r>
            <a:r>
              <a:rPr lang="en-SG" sz="1100" i="1" dirty="0"/>
              <a:t>11</a:t>
            </a:r>
            <a:r>
              <a:rPr lang="en-SG" sz="1100" dirty="0"/>
              <a:t>(6), 1403–1411.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Kumar, J. I. N., &amp; </a:t>
            </a:r>
            <a:r>
              <a:rPr lang="en-SG" sz="1100" dirty="0" err="1"/>
              <a:t>Oommen</a:t>
            </a:r>
            <a:r>
              <a:rPr lang="en-SG" sz="1100" dirty="0"/>
              <a:t>, C. (2010). Removal of heavy metals by biosorption using freshwater alga </a:t>
            </a:r>
            <a:r>
              <a:rPr lang="en-SG" sz="1100" i="1" dirty="0"/>
              <a:t>Spirogyra </a:t>
            </a:r>
            <a:r>
              <a:rPr lang="en-SG" sz="1100" i="1" dirty="0" err="1"/>
              <a:t>hyalina</a:t>
            </a:r>
            <a:r>
              <a:rPr lang="en-SG" sz="1100" dirty="0"/>
              <a:t>. </a:t>
            </a:r>
            <a:r>
              <a:rPr lang="en-SG" sz="1100" i="1" dirty="0"/>
              <a:t>Journal of Environmental Biology</a:t>
            </a:r>
            <a:r>
              <a:rPr lang="en-SG" sz="1100" dirty="0"/>
              <a:t>, (January 2012), 27 – 31.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Large-Scale Production of Biofuels Made From Algae Poses Sustainability Concerns; Further Innovations Needed to Reach Full Potential. (2012, October 24). </a:t>
            </a:r>
            <a:r>
              <a:rPr lang="en-SG" sz="1100" i="1" dirty="0"/>
              <a:t>National-Academies.org | Newsroom</a:t>
            </a:r>
            <a:r>
              <a:rPr lang="en-SG" sz="1100" dirty="0"/>
              <a:t>. Retrieved November 9, 2013, from http://www8.nationalacademies.org/onpinews/newsitem.aspx?RecordID=13437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Mehta, S. K., &amp; Gaur, J. P. (2005). Use of algae for removing heavy metal ions from wastewater: progress and prospects. </a:t>
            </a:r>
            <a:r>
              <a:rPr lang="en-SG" sz="1100" i="1" dirty="0"/>
              <a:t>Critical reviews in biotechnology</a:t>
            </a:r>
            <a:r>
              <a:rPr lang="en-SG" sz="1100" dirty="0"/>
              <a:t>, </a:t>
            </a:r>
            <a:r>
              <a:rPr lang="en-SG" sz="1100" i="1" dirty="0"/>
              <a:t>25</a:t>
            </a:r>
            <a:r>
              <a:rPr lang="en-SG" sz="1100" dirty="0"/>
              <a:t>(3), 113–152. doi:10.1080/07388550500248571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Neal Blossom. (</a:t>
            </a:r>
            <a:r>
              <a:rPr lang="en-SG" sz="1100" dirty="0" err="1"/>
              <a:t>n.d.</a:t>
            </a:r>
            <a:r>
              <a:rPr lang="en-SG" sz="1100" dirty="0"/>
              <a:t>). Copper in the Ocean Environment.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Pérez-Rama, M., </a:t>
            </a:r>
            <a:r>
              <a:rPr lang="en-SG" sz="1100" dirty="0" err="1"/>
              <a:t>Abalde</a:t>
            </a:r>
            <a:r>
              <a:rPr lang="en-SG" sz="1100" dirty="0"/>
              <a:t> Alonso, J., </a:t>
            </a:r>
            <a:r>
              <a:rPr lang="en-SG" sz="1100" dirty="0" err="1"/>
              <a:t>Herrero</a:t>
            </a:r>
            <a:r>
              <a:rPr lang="en-SG" sz="1100" dirty="0"/>
              <a:t> </a:t>
            </a:r>
            <a:r>
              <a:rPr lang="en-SG" sz="1100" dirty="0" err="1"/>
              <a:t>López</a:t>
            </a:r>
            <a:r>
              <a:rPr lang="en-SG" sz="1100" dirty="0"/>
              <a:t>, C., &amp; Torres </a:t>
            </a:r>
            <a:r>
              <a:rPr lang="en-SG" sz="1100" dirty="0" err="1"/>
              <a:t>Vaamonde</a:t>
            </a:r>
            <a:r>
              <a:rPr lang="en-SG" sz="1100" dirty="0"/>
              <a:t>, E. (2002). Cadmium removal by living cells of the marine microalga </a:t>
            </a:r>
            <a:r>
              <a:rPr lang="en-SG" sz="1100" i="1" dirty="0" err="1"/>
              <a:t>Tetraselmis</a:t>
            </a:r>
            <a:r>
              <a:rPr lang="en-SG" sz="1100" i="1" dirty="0"/>
              <a:t> </a:t>
            </a:r>
            <a:r>
              <a:rPr lang="en-SG" sz="1100" i="1" dirty="0" err="1"/>
              <a:t>suecica</a:t>
            </a:r>
            <a:r>
              <a:rPr lang="en-SG" sz="1100" dirty="0"/>
              <a:t>. </a:t>
            </a:r>
            <a:r>
              <a:rPr lang="en-SG" sz="1100" i="1" dirty="0" err="1"/>
              <a:t>Bioresource</a:t>
            </a:r>
            <a:r>
              <a:rPr lang="en-SG" sz="1100" i="1" dirty="0"/>
              <a:t> Technology</a:t>
            </a:r>
            <a:r>
              <a:rPr lang="en-SG" sz="1100" dirty="0"/>
              <a:t>, </a:t>
            </a:r>
            <a:r>
              <a:rPr lang="en-SG" sz="1100" i="1" dirty="0"/>
              <a:t>84</a:t>
            </a:r>
            <a:r>
              <a:rPr lang="en-SG" sz="1100" dirty="0"/>
              <a:t>(3), 265–270. doi:10.1016/S0960-8524(02)00045-7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Suresh, B., &amp; </a:t>
            </a:r>
            <a:r>
              <a:rPr lang="en-SG" sz="1100" dirty="0" err="1"/>
              <a:t>Ravishankar</a:t>
            </a:r>
            <a:r>
              <a:rPr lang="en-SG" sz="1100" dirty="0"/>
              <a:t>, G. A. (2004). Phytoremediation--a novel and promising approach for environmental clean-up. </a:t>
            </a:r>
            <a:r>
              <a:rPr lang="en-SG" sz="1100" i="1" dirty="0"/>
              <a:t>Critical reviews in biotechnology</a:t>
            </a:r>
            <a:r>
              <a:rPr lang="en-SG" sz="1100" dirty="0"/>
              <a:t>, </a:t>
            </a:r>
            <a:r>
              <a:rPr lang="en-SG" sz="1100" i="1" dirty="0"/>
              <a:t>24</a:t>
            </a:r>
            <a:r>
              <a:rPr lang="en-SG" sz="1100" dirty="0"/>
              <a:t>(2-3), 97–124. doi:10.1080/07388550490493627</a:t>
            </a:r>
          </a:p>
          <a:p>
            <a:pPr marL="176400" indent="0">
              <a:spcBef>
                <a:spcPts val="600"/>
              </a:spcBef>
              <a:buNone/>
            </a:pPr>
            <a:r>
              <a:rPr lang="en-SG" sz="1100" dirty="0"/>
              <a:t>US EPA, O. (</a:t>
            </a:r>
            <a:r>
              <a:rPr lang="en-SG" sz="1100" dirty="0" err="1"/>
              <a:t>n.d.</a:t>
            </a:r>
            <a:r>
              <a:rPr lang="en-SG" sz="1100" dirty="0"/>
              <a:t>). Basic Information about Copper in Drinking Water. Retrieved November 15, 2013, from http://water.epa.gov/drink/contaminants/basicinformation/copper.cfm</a:t>
            </a:r>
            <a:endParaRPr lang="en-SG" sz="1100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3FCD-446C-432A-B0C8-AB42D58DF820}" type="datetime1">
              <a:rPr lang="en-US" smtClean="0"/>
              <a:t>4/8/2014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63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6036" y="4503760"/>
            <a:ext cx="5418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 smtClean="0">
                <a:latin typeface="Calibri Light" panose="020F0302020204030204" pitchFamily="34" charset="0"/>
              </a:rPr>
              <a:t>Any</a:t>
            </a:r>
          </a:p>
          <a:p>
            <a:r>
              <a:rPr lang="en-SG" sz="6000" dirty="0" smtClean="0">
                <a:latin typeface="Calibri Light" panose="020F0302020204030204" pitchFamily="34" charset="0"/>
              </a:rPr>
              <a:t>Questions?</a:t>
            </a:r>
            <a:endParaRPr lang="en-SG" sz="6000" dirty="0">
              <a:latin typeface="Calibri Light" panose="020F0302020204030204" pitchFamily="34" charset="0"/>
            </a:endParaRPr>
          </a:p>
        </p:txBody>
      </p:sp>
      <p:sp>
        <p:nvSpPr>
          <p:cNvPr id="5" name="Shape 141"/>
          <p:cNvSpPr/>
          <p:nvPr/>
        </p:nvSpPr>
        <p:spPr>
          <a:xfrm>
            <a:off x="4742596" y="4311851"/>
            <a:ext cx="2074460" cy="19856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8AA0-0A5C-4ADE-9ACF-EAE65651A24A}" type="datetime1">
              <a:rPr lang="en-US" smtClean="0"/>
              <a:t>4/8/2014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10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Introductio</a:t>
            </a:r>
            <a:r>
              <a:rPr lang="en-SG" sz="4800" dirty="0"/>
              <a:t>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 smtClean="0"/>
              <a:t>Heavy metal pollution is a serious problem that the world is facing today, with rapid industrialization</a:t>
            </a:r>
          </a:p>
          <a:p>
            <a:r>
              <a:rPr lang="en-SG" sz="2400" dirty="0" smtClean="0"/>
              <a:t>A remarkable increase in the use of heavy metals over the past few decades has inevitably resulted in an increased flux of metallic substances in the aquatic environment 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Bishnoi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Anju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Garima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2004)</a:t>
            </a:r>
            <a:endParaRPr lang="en-US" sz="1400" dirty="0" smtClean="0">
              <a:latin typeface="Roboto" pitchFamily="2" charset="0"/>
              <a:ea typeface="Roboto" pitchFamily="2" charset="0"/>
            </a:endParaRPr>
          </a:p>
          <a:p>
            <a:r>
              <a:rPr lang="en-SG" sz="2400" dirty="0" smtClean="0"/>
              <a:t>This poses a serious threat to the aquatic organisms’ health as heavy metals are highly toxic, and is quickly absorbed into the bodies of the organisms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19E9-6B8F-4FD9-886A-B00FF039775F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37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Bioremediation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Bioremediation of heavy metal ions could involves two stages, physical adsorption and </a:t>
            </a:r>
            <a:r>
              <a:rPr lang="en-SG" sz="2800" dirty="0" smtClean="0"/>
              <a:t>metabolism</a:t>
            </a:r>
          </a:p>
          <a:p>
            <a:r>
              <a:rPr lang="en-SG" sz="2800" dirty="0" smtClean="0"/>
              <a:t>Heavy metal ions are concentrated and can bind to the cellular structures of algae</a:t>
            </a:r>
          </a:p>
          <a:p>
            <a:r>
              <a:rPr lang="en-SG" sz="2800" dirty="0"/>
              <a:t>Many potential binding sites occur in </a:t>
            </a:r>
            <a:r>
              <a:rPr lang="en-SG" sz="2800" dirty="0" smtClean="0"/>
              <a:t>algal cell </a:t>
            </a:r>
            <a:r>
              <a:rPr lang="en-SG" sz="2800" dirty="0"/>
              <a:t>walls and alginate </a:t>
            </a:r>
            <a:r>
              <a:rPr lang="en-SG" sz="2800" dirty="0" smtClean="0"/>
              <a:t>matrices for biosorption</a:t>
            </a:r>
            <a:r>
              <a:rPr lang="en-SG" sz="3200" dirty="0" smtClean="0"/>
              <a:t> </a:t>
            </a:r>
            <a:r>
              <a:rPr lang="en-SG" sz="1400" dirty="0" smtClean="0"/>
              <a:t>(</a:t>
            </a:r>
            <a:r>
              <a:rPr lang="en-SG" sz="1400" dirty="0"/>
              <a:t>Kumar &amp; </a:t>
            </a:r>
            <a:r>
              <a:rPr lang="en-SG" sz="1400" dirty="0" err="1"/>
              <a:t>Oommen</a:t>
            </a:r>
            <a:r>
              <a:rPr lang="en-SG" sz="1400" dirty="0"/>
              <a:t>, 2010</a:t>
            </a:r>
            <a:r>
              <a:rPr lang="en-SG" sz="1400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9DD-AB53-48B0-BBE2-A87C61E2335F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84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Biosorption</a:t>
            </a:r>
            <a:endParaRPr lang="en-SG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939444"/>
              </p:ext>
            </p:extLst>
          </p:nvPr>
        </p:nvGraphicFramePr>
        <p:xfrm>
          <a:off x="1280160" y="2149806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3DCA-5D49-4A7A-B0E0-4BCBFC996D4A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Rationale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i="1" dirty="0" smtClean="0"/>
              <a:t>Spirogyra sp. </a:t>
            </a:r>
            <a:r>
              <a:rPr lang="en-SG" dirty="0"/>
              <a:t>has been known to have the ability to accumulate heavy metals such as Cadmium and Mercury 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(Kumar &amp;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Oommen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2010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)</a:t>
            </a:r>
          </a:p>
          <a:p>
            <a:r>
              <a:rPr lang="en-SG" dirty="0" smtClean="0"/>
              <a:t>We believe that the same can be achieved with marine green algae under the division Chlorophyta</a:t>
            </a:r>
          </a:p>
          <a:p>
            <a:r>
              <a:rPr lang="en-SG" dirty="0" smtClean="0"/>
              <a:t>Research has shown that marine algae </a:t>
            </a:r>
            <a:r>
              <a:rPr lang="en-SG" i="1" dirty="0" err="1" smtClean="0"/>
              <a:t>Tetraselmis</a:t>
            </a:r>
            <a:r>
              <a:rPr lang="en-SG" i="1" dirty="0" smtClean="0"/>
              <a:t> </a:t>
            </a:r>
            <a:r>
              <a:rPr lang="en-SG" dirty="0" smtClean="0"/>
              <a:t>is able to </a:t>
            </a:r>
            <a:r>
              <a:rPr lang="en-SG" dirty="0"/>
              <a:t>remove </a:t>
            </a:r>
            <a:r>
              <a:rPr lang="en-SG" dirty="0" smtClean="0"/>
              <a:t>Cadmium</a:t>
            </a:r>
            <a:br>
              <a:rPr lang="en-SG" dirty="0" smtClean="0"/>
            </a:br>
            <a:r>
              <a:rPr lang="en-SG" sz="1400" dirty="0" smtClean="0">
                <a:latin typeface="Roboto" pitchFamily="2" charset="0"/>
                <a:ea typeface="Roboto" pitchFamily="2" charset="0"/>
              </a:rPr>
              <a:t>(Pérez-Rama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Abalde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 Alonso,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Herrero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López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&amp; Torres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Vaamonde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2002)</a:t>
            </a:r>
            <a:endParaRPr lang="en-SG" sz="1400" i="1" dirty="0" smtClean="0">
              <a:latin typeface="Roboto" pitchFamily="2" charset="0"/>
              <a:ea typeface="Roboto" pitchFamily="2" charset="0"/>
            </a:endParaRPr>
          </a:p>
          <a:p>
            <a:r>
              <a:rPr lang="en-SG" dirty="0" smtClean="0"/>
              <a:t>We speculate that another marine algae </a:t>
            </a:r>
            <a:r>
              <a:rPr lang="en-SG" i="1" dirty="0" err="1" smtClean="0"/>
              <a:t>Ulva</a:t>
            </a:r>
            <a:r>
              <a:rPr lang="en-SG" dirty="0" smtClean="0"/>
              <a:t> will also be able to remove heavy metal ions</a:t>
            </a:r>
          </a:p>
          <a:p>
            <a:r>
              <a:rPr lang="en-SG" dirty="0" smtClean="0"/>
              <a:t>For </a:t>
            </a:r>
            <a:r>
              <a:rPr lang="en-SG" dirty="0"/>
              <a:t>this project, we will be investigating the effectiveness and efficiency of </a:t>
            </a:r>
            <a:r>
              <a:rPr lang="en-SG" i="1" dirty="0" err="1" smtClean="0"/>
              <a:t>Ulva</a:t>
            </a:r>
            <a:r>
              <a:rPr lang="en-SG" dirty="0" smtClean="0"/>
              <a:t> in </a:t>
            </a:r>
            <a:r>
              <a:rPr lang="en-SG" dirty="0"/>
              <a:t>absorbing heavy metal 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65CC-EFDB-4191-8036-50122F215A41}" type="datetime1">
              <a:rPr lang="en-US" smtClean="0"/>
              <a:t>4/8/2014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89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Rationale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For this project, we will be working on:</a:t>
            </a:r>
            <a:endParaRPr lang="en-SG" sz="2800" dirty="0"/>
          </a:p>
        </p:txBody>
      </p:sp>
      <p:sp>
        <p:nvSpPr>
          <p:cNvPr id="4" name="Rectangle 3"/>
          <p:cNvSpPr/>
          <p:nvPr/>
        </p:nvSpPr>
        <p:spPr>
          <a:xfrm>
            <a:off x="1978925" y="3337693"/>
            <a:ext cx="3220872" cy="1692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/>
              <a:t>Cu</a:t>
            </a:r>
            <a:r>
              <a:rPr lang="en-SG" sz="5400" baseline="30000" dirty="0" smtClean="0"/>
              <a:t>2+</a:t>
            </a:r>
            <a:endParaRPr lang="en-SG" sz="5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6935337" y="3337692"/>
            <a:ext cx="3220872" cy="169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/>
              <a:t>Sr</a:t>
            </a:r>
            <a:r>
              <a:rPr lang="en-SG" sz="5400" baseline="30000" dirty="0" smtClean="0"/>
              <a:t>2+</a:t>
            </a:r>
            <a:endParaRPr lang="en-SG" sz="5400" baseline="30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121F-3153-4D3B-A9FC-BDFC6F264D1C}" type="datetime1">
              <a:rPr lang="en-US" smtClean="0"/>
              <a:t>4/8/2014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95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Rationale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088107"/>
            <a:ext cx="4752150" cy="4088855"/>
          </a:xfrm>
        </p:spPr>
        <p:txBody>
          <a:bodyPr>
            <a:normAutofit lnSpcReduction="10000"/>
          </a:bodyPr>
          <a:lstStyle/>
          <a:p>
            <a:r>
              <a:rPr lang="en-SG" dirty="0" smtClean="0"/>
              <a:t>Cu</a:t>
            </a:r>
            <a:r>
              <a:rPr lang="en-SG" baseline="30000" dirty="0" smtClean="0"/>
              <a:t>2+</a:t>
            </a:r>
            <a:r>
              <a:rPr lang="en-SG" dirty="0" smtClean="0"/>
              <a:t> finds its way to water bodies through wastewater from Cu wire mills, coal burning industries, electroplating, tanning, smelting and refining, insecticides, fungicides, and iron and steel producing </a:t>
            </a:r>
            <a:r>
              <a:rPr lang="en-SG" dirty="0"/>
              <a:t>industries.</a:t>
            </a:r>
            <a:br>
              <a:rPr lang="en-SG" dirty="0"/>
            </a:br>
            <a:r>
              <a:rPr lang="en-SG" sz="1400" dirty="0">
                <a:latin typeface="Roboto" pitchFamily="2" charset="0"/>
                <a:ea typeface="Roboto" pitchFamily="2" charset="0"/>
              </a:rPr>
              <a:t>(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Bishnoi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Anju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Garima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2004)</a:t>
            </a:r>
            <a:endParaRPr lang="en-SG" sz="1400" dirty="0" smtClean="0">
              <a:latin typeface="Roboto" pitchFamily="2" charset="0"/>
              <a:ea typeface="Roboto" pitchFamily="2" charset="0"/>
            </a:endParaRPr>
          </a:p>
          <a:p>
            <a:r>
              <a:rPr lang="en-SG" dirty="0" smtClean="0"/>
              <a:t>Cu</a:t>
            </a:r>
            <a:r>
              <a:rPr lang="en-SG" baseline="30000" dirty="0"/>
              <a:t>2</a:t>
            </a:r>
            <a:r>
              <a:rPr lang="en-SG" baseline="30000" dirty="0" smtClean="0"/>
              <a:t>+</a:t>
            </a:r>
            <a:r>
              <a:rPr lang="en-SG" dirty="0" smtClean="0"/>
              <a:t> is also a major component of anti-fouling paint on ship hulls</a:t>
            </a:r>
          </a:p>
          <a:p>
            <a:r>
              <a:rPr lang="en-SG" dirty="0" smtClean="0"/>
              <a:t>Unfortunately, many methods used to safely dispose of Cu</a:t>
            </a:r>
            <a:r>
              <a:rPr lang="en-SG" baseline="30000" dirty="0" smtClean="0"/>
              <a:t>2+</a:t>
            </a:r>
            <a:r>
              <a:rPr lang="en-SG" dirty="0" smtClean="0"/>
              <a:t> require </a:t>
            </a:r>
            <a:r>
              <a:rPr lang="en-SG" b="1" dirty="0" smtClean="0"/>
              <a:t>high capital </a:t>
            </a:r>
            <a:r>
              <a:rPr lang="en-SG" dirty="0" smtClean="0"/>
              <a:t>and </a:t>
            </a:r>
            <a:r>
              <a:rPr lang="en-SG" b="1" dirty="0" smtClean="0"/>
              <a:t>recurring expenditures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67028488"/>
              </p:ext>
            </p:extLst>
          </p:nvPr>
        </p:nvGraphicFramePr>
        <p:xfrm>
          <a:off x="6359857" y="2230251"/>
          <a:ext cx="6161206" cy="3804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38281" y="4435522"/>
            <a:ext cx="109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>
                <a:solidFill>
                  <a:schemeClr val="bg2"/>
                </a:solidFill>
              </a:rPr>
              <a:t>Cu</a:t>
            </a:r>
            <a:r>
              <a:rPr lang="en-SG" sz="3600" baseline="30000" dirty="0" smtClean="0">
                <a:solidFill>
                  <a:schemeClr val="bg2"/>
                </a:solidFill>
              </a:rPr>
              <a:t>2+</a:t>
            </a:r>
            <a:endParaRPr lang="en-SG" sz="3600" baseline="30000" dirty="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DE6E-CBBF-4A62-B085-AEBF52294A5E}" type="datetime1">
              <a:rPr lang="en-US" smtClean="0"/>
              <a:t>4/8/2014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247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0</TotalTime>
  <Words>2047</Words>
  <Application>Microsoft Office PowerPoint</Application>
  <PresentationFormat>Widescreen</PresentationFormat>
  <Paragraphs>330</Paragraphs>
  <Slides>33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Calibri</vt:lpstr>
      <vt:lpstr>Calibri Light</vt:lpstr>
      <vt:lpstr>Cambria Math</vt:lpstr>
      <vt:lpstr>Roboto</vt:lpstr>
      <vt:lpstr>Wingdings</vt:lpstr>
      <vt:lpstr>Education 16x9</vt:lpstr>
      <vt:lpstr>Bioremediation of Strontium and Copper in water by Algae and Sea Urchins</vt:lpstr>
      <vt:lpstr>Contents</vt:lpstr>
      <vt:lpstr>Introduction</vt:lpstr>
      <vt:lpstr>Introduction</vt:lpstr>
      <vt:lpstr>Bioremediation</vt:lpstr>
      <vt:lpstr>Biosorption</vt:lpstr>
      <vt:lpstr>Rationale</vt:lpstr>
      <vt:lpstr>Rationale</vt:lpstr>
      <vt:lpstr>Rationale</vt:lpstr>
      <vt:lpstr>Rationale</vt:lpstr>
      <vt:lpstr>Objective</vt:lpstr>
      <vt:lpstr>Biosorption Capacity</vt:lpstr>
      <vt:lpstr>Biosorption Efficiency</vt:lpstr>
      <vt:lpstr>Hypothesis</vt:lpstr>
      <vt:lpstr>Project Timeline</vt:lpstr>
      <vt:lpstr>Project Timeline</vt:lpstr>
      <vt:lpstr>Methodology [Main Experimental Timeline]</vt:lpstr>
      <vt:lpstr>Overview of Experimental Design</vt:lpstr>
      <vt:lpstr>Methodology [Using Live Algae]</vt:lpstr>
      <vt:lpstr>Methodology [Using Live Algae]</vt:lpstr>
      <vt:lpstr>Methodology [Using Live Algae]</vt:lpstr>
      <vt:lpstr>Variables [Using Live Algae]</vt:lpstr>
      <vt:lpstr>Methodology [Using Dead &amp; Harvested Algae]</vt:lpstr>
      <vt:lpstr>Methodology [Using Dead &amp; Harvested Algae]</vt:lpstr>
      <vt:lpstr>Variables [Using Dead &amp; Harvested Algae]</vt:lpstr>
      <vt:lpstr>Methodology [Using Dead &amp; Harvested Algae]</vt:lpstr>
      <vt:lpstr>Methodology [Comparison of living/dead algae]</vt:lpstr>
      <vt:lpstr>Materials</vt:lpstr>
      <vt:lpstr>Apparatus</vt:lpstr>
      <vt:lpstr>Applications</vt:lpstr>
      <vt:lpstr>Applications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2013-11-11T12:11:27Z</dcterms:created>
  <dcterms:modified xsi:type="dcterms:W3CDTF">2014-04-08T09:54:12Z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